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comments/modernComment_111_5C04D27B.xml" ContentType="application/vnd.ms-powerpoint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94" r:id="rId4"/>
    <p:sldId id="272" r:id="rId5"/>
    <p:sldId id="273" r:id="rId6"/>
    <p:sldId id="299" r:id="rId7"/>
    <p:sldId id="293" r:id="rId8"/>
    <p:sldId id="278" r:id="rId9"/>
    <p:sldId id="275" r:id="rId10"/>
    <p:sldId id="276" r:id="rId11"/>
    <p:sldId id="277" r:id="rId12"/>
    <p:sldId id="279" r:id="rId13"/>
    <p:sldId id="280" r:id="rId14"/>
    <p:sldId id="300" r:id="rId15"/>
    <p:sldId id="281" r:id="rId16"/>
    <p:sldId id="301" r:id="rId17"/>
    <p:sldId id="297" r:id="rId18"/>
    <p:sldId id="282" r:id="rId19"/>
    <p:sldId id="302" r:id="rId20"/>
    <p:sldId id="296" r:id="rId21"/>
    <p:sldId id="288" r:id="rId22"/>
    <p:sldId id="303" r:id="rId23"/>
    <p:sldId id="304" r:id="rId24"/>
    <p:sldId id="289" r:id="rId25"/>
    <p:sldId id="290" r:id="rId26"/>
    <p:sldId id="295" r:id="rId27"/>
    <p:sldId id="292" r:id="rId2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787554D-6569-B00F-F8A6-CEA0BD12799A}" name="Caudle, Maggie Carol" initials="MC" userId="S::saksals@AD.UNC.EDU::9b6354ec-9de3-479b-872e-b371277cae06" providerId="AD"/>
  <p188:author id="{A6489BB1-DDCF-3957-6C58-DB5F4AF26DDC}" name="Campbell, Sarah Michelle" initials="CSM" userId="S::smcamp@ad.unc.edu::77e1423d-946e-43c0-b9b3-e1837d20bff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9CD3"/>
    <a:srgbClr val="ED7D31"/>
    <a:srgbClr val="FF9900"/>
    <a:srgbClr val="952E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4405" autoAdjust="0"/>
    <p:restoredTop sz="91196" autoAdjust="0"/>
  </p:normalViewPr>
  <p:slideViewPr>
    <p:cSldViewPr snapToGrid="0" snapToObjects="1">
      <p:cViewPr varScale="1">
        <p:scale>
          <a:sx n="84" d="100"/>
          <a:sy n="84" d="100"/>
        </p:scale>
        <p:origin x="114" y="3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Number of Banks</c:v>
          </c:tx>
          <c:spPr>
            <a:solidFill>
              <a:srgbClr val="4B9CD3"/>
            </a:solidFill>
            <a:ln>
              <a:noFill/>
            </a:ln>
            <a:effectLst/>
          </c:spPr>
          <c:invertIfNegative val="0"/>
          <c:cat>
            <c:numRef>
              <c:f>Sheet1!$B$2:$B$56</c:f>
              <c:numCache>
                <c:formatCode>General</c:formatCode>
                <c:ptCount val="55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</c:numCache>
            </c:numRef>
          </c:cat>
          <c:val>
            <c:numRef>
              <c:f>Sheet1!$A$2:$A$56</c:f>
              <c:numCache>
                <c:formatCode>General</c:formatCode>
                <c:ptCount val="55"/>
                <c:pt idx="0">
                  <c:v>13511</c:v>
                </c:pt>
                <c:pt idx="1">
                  <c:v>13612</c:v>
                </c:pt>
                <c:pt idx="2">
                  <c:v>13733</c:v>
                </c:pt>
                <c:pt idx="3">
                  <c:v>13976</c:v>
                </c:pt>
                <c:pt idx="4">
                  <c:v>14230</c:v>
                </c:pt>
                <c:pt idx="5">
                  <c:v>14384</c:v>
                </c:pt>
                <c:pt idx="6">
                  <c:v>14410</c:v>
                </c:pt>
                <c:pt idx="7">
                  <c:v>14411</c:v>
                </c:pt>
                <c:pt idx="8">
                  <c:v>14391</c:v>
                </c:pt>
                <c:pt idx="9">
                  <c:v>14364</c:v>
                </c:pt>
                <c:pt idx="10">
                  <c:v>14434</c:v>
                </c:pt>
                <c:pt idx="11">
                  <c:v>14414</c:v>
                </c:pt>
                <c:pt idx="12">
                  <c:v>14451</c:v>
                </c:pt>
                <c:pt idx="13">
                  <c:v>14469</c:v>
                </c:pt>
                <c:pt idx="14">
                  <c:v>14496</c:v>
                </c:pt>
                <c:pt idx="15">
                  <c:v>14417</c:v>
                </c:pt>
                <c:pt idx="16">
                  <c:v>14210</c:v>
                </c:pt>
                <c:pt idx="17">
                  <c:v>13723</c:v>
                </c:pt>
                <c:pt idx="18">
                  <c:v>13137</c:v>
                </c:pt>
                <c:pt idx="19">
                  <c:v>12715</c:v>
                </c:pt>
                <c:pt idx="20">
                  <c:v>12347</c:v>
                </c:pt>
                <c:pt idx="21">
                  <c:v>11927</c:v>
                </c:pt>
                <c:pt idx="22">
                  <c:v>11467</c:v>
                </c:pt>
                <c:pt idx="23">
                  <c:v>10961</c:v>
                </c:pt>
                <c:pt idx="24">
                  <c:v>10453</c:v>
                </c:pt>
                <c:pt idx="25">
                  <c:v>9943</c:v>
                </c:pt>
                <c:pt idx="26">
                  <c:v>9530</c:v>
                </c:pt>
                <c:pt idx="27">
                  <c:v>9144</c:v>
                </c:pt>
                <c:pt idx="28">
                  <c:v>8775</c:v>
                </c:pt>
                <c:pt idx="29">
                  <c:v>8582</c:v>
                </c:pt>
                <c:pt idx="30">
                  <c:v>8315</c:v>
                </c:pt>
                <c:pt idx="31">
                  <c:v>8082</c:v>
                </c:pt>
                <c:pt idx="32">
                  <c:v>7887</c:v>
                </c:pt>
                <c:pt idx="33">
                  <c:v>7767</c:v>
                </c:pt>
                <c:pt idx="34">
                  <c:v>7628</c:v>
                </c:pt>
                <c:pt idx="35">
                  <c:v>7523</c:v>
                </c:pt>
                <c:pt idx="36">
                  <c:v>7397</c:v>
                </c:pt>
                <c:pt idx="37">
                  <c:v>7279</c:v>
                </c:pt>
                <c:pt idx="38">
                  <c:v>7077</c:v>
                </c:pt>
                <c:pt idx="39">
                  <c:v>6829</c:v>
                </c:pt>
                <c:pt idx="40">
                  <c:v>6519</c:v>
                </c:pt>
                <c:pt idx="41">
                  <c:v>6275</c:v>
                </c:pt>
                <c:pt idx="42">
                  <c:v>6072</c:v>
                </c:pt>
                <c:pt idx="43">
                  <c:v>5847</c:v>
                </c:pt>
                <c:pt idx="44">
                  <c:v>5607</c:v>
                </c:pt>
                <c:pt idx="45">
                  <c:v>5340</c:v>
                </c:pt>
                <c:pt idx="46">
                  <c:v>5112</c:v>
                </c:pt>
                <c:pt idx="47">
                  <c:v>4918</c:v>
                </c:pt>
                <c:pt idx="48">
                  <c:v>4717</c:v>
                </c:pt>
                <c:pt idx="49">
                  <c:v>4526</c:v>
                </c:pt>
                <c:pt idx="50">
                  <c:v>4379</c:v>
                </c:pt>
                <c:pt idx="51">
                  <c:v>4238</c:v>
                </c:pt>
                <c:pt idx="52">
                  <c:v>4136</c:v>
                </c:pt>
                <c:pt idx="53">
                  <c:v>4036</c:v>
                </c:pt>
                <c:pt idx="54">
                  <c:v>3928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18-EC41-A696-B88C666B0A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8131536"/>
        <c:axId val="778659104"/>
      </c:barChart>
      <c:lineChart>
        <c:grouping val="standard"/>
        <c:varyColors val="0"/>
        <c:ser>
          <c:idx val="1"/>
          <c:order val="1"/>
          <c:tx>
            <c:v>Number of Branches</c:v>
          </c:tx>
          <c:spPr>
            <a:ln w="28575" cap="rnd">
              <a:solidFill>
                <a:srgbClr val="ED7D31"/>
              </a:solidFill>
              <a:round/>
            </a:ln>
            <a:effectLst/>
          </c:spPr>
          <c:marker>
            <c:symbol val="none"/>
          </c:marker>
          <c:val>
            <c:numRef>
              <c:f>Sheet1!$C$2:$C$56</c:f>
              <c:numCache>
                <c:formatCode>General</c:formatCode>
                <c:ptCount val="55"/>
                <c:pt idx="0">
                  <c:v>21839</c:v>
                </c:pt>
                <c:pt idx="1">
                  <c:v>23336</c:v>
                </c:pt>
                <c:pt idx="2">
                  <c:v>24829</c:v>
                </c:pt>
                <c:pt idx="3">
                  <c:v>26673</c:v>
                </c:pt>
                <c:pt idx="4">
                  <c:v>28651</c:v>
                </c:pt>
                <c:pt idx="5">
                  <c:v>30205</c:v>
                </c:pt>
                <c:pt idx="6">
                  <c:v>31344</c:v>
                </c:pt>
                <c:pt idx="7">
                  <c:v>33108</c:v>
                </c:pt>
                <c:pt idx="8">
                  <c:v>34791</c:v>
                </c:pt>
                <c:pt idx="9">
                  <c:v>36791</c:v>
                </c:pt>
                <c:pt idx="10">
                  <c:v>38738</c:v>
                </c:pt>
                <c:pt idx="11">
                  <c:v>40786</c:v>
                </c:pt>
                <c:pt idx="12">
                  <c:v>39783</c:v>
                </c:pt>
                <c:pt idx="13">
                  <c:v>40853</c:v>
                </c:pt>
                <c:pt idx="14">
                  <c:v>41625</c:v>
                </c:pt>
                <c:pt idx="15">
                  <c:v>43041</c:v>
                </c:pt>
                <c:pt idx="16">
                  <c:v>44162</c:v>
                </c:pt>
                <c:pt idx="17">
                  <c:v>45155</c:v>
                </c:pt>
                <c:pt idx="18">
                  <c:v>46167</c:v>
                </c:pt>
                <c:pt idx="19">
                  <c:v>47789</c:v>
                </c:pt>
                <c:pt idx="20">
                  <c:v>50199</c:v>
                </c:pt>
                <c:pt idx="21">
                  <c:v>51778</c:v>
                </c:pt>
                <c:pt idx="22">
                  <c:v>51381</c:v>
                </c:pt>
                <c:pt idx="23">
                  <c:v>52259</c:v>
                </c:pt>
                <c:pt idx="24">
                  <c:v>54384</c:v>
                </c:pt>
                <c:pt idx="25">
                  <c:v>56176</c:v>
                </c:pt>
                <c:pt idx="26">
                  <c:v>57611</c:v>
                </c:pt>
                <c:pt idx="27">
                  <c:v>60204</c:v>
                </c:pt>
                <c:pt idx="28">
                  <c:v>61940</c:v>
                </c:pt>
                <c:pt idx="29">
                  <c:v>63631</c:v>
                </c:pt>
                <c:pt idx="30">
                  <c:v>64213</c:v>
                </c:pt>
                <c:pt idx="31">
                  <c:v>64994</c:v>
                </c:pt>
                <c:pt idx="32">
                  <c:v>66269</c:v>
                </c:pt>
                <c:pt idx="33">
                  <c:v>67592</c:v>
                </c:pt>
                <c:pt idx="34">
                  <c:v>70313</c:v>
                </c:pt>
                <c:pt idx="35">
                  <c:v>72958</c:v>
                </c:pt>
                <c:pt idx="36">
                  <c:v>76023</c:v>
                </c:pt>
                <c:pt idx="37">
                  <c:v>78620</c:v>
                </c:pt>
                <c:pt idx="38">
                  <c:v>82422</c:v>
                </c:pt>
                <c:pt idx="39">
                  <c:v>82490</c:v>
                </c:pt>
                <c:pt idx="40">
                  <c:v>82011</c:v>
                </c:pt>
                <c:pt idx="41">
                  <c:v>82564</c:v>
                </c:pt>
                <c:pt idx="42">
                  <c:v>82965</c:v>
                </c:pt>
                <c:pt idx="43">
                  <c:v>82126</c:v>
                </c:pt>
                <c:pt idx="44">
                  <c:v>81405</c:v>
                </c:pt>
                <c:pt idx="45">
                  <c:v>80958</c:v>
                </c:pt>
                <c:pt idx="46">
                  <c:v>79499</c:v>
                </c:pt>
                <c:pt idx="47">
                  <c:v>78196</c:v>
                </c:pt>
                <c:pt idx="48">
                  <c:v>77134</c:v>
                </c:pt>
                <c:pt idx="49">
                  <c:v>75076</c:v>
                </c:pt>
                <c:pt idx="50">
                  <c:v>73107</c:v>
                </c:pt>
                <c:pt idx="51">
                  <c:v>70644</c:v>
                </c:pt>
                <c:pt idx="52">
                  <c:v>69905</c:v>
                </c:pt>
                <c:pt idx="53">
                  <c:v>69997</c:v>
                </c:pt>
                <c:pt idx="54">
                  <c:v>68632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118-EC41-A696-B88C666B0A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9654063"/>
        <c:axId val="779715855"/>
      </c:lineChart>
      <c:catAx>
        <c:axId val="7781315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8659104"/>
        <c:crosses val="autoZero"/>
        <c:auto val="1"/>
        <c:lblAlgn val="ctr"/>
        <c:lblOffset val="100"/>
        <c:noMultiLvlLbl val="0"/>
      </c:catAx>
      <c:valAx>
        <c:axId val="778659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# of Banks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8131536"/>
        <c:crosses val="autoZero"/>
        <c:crossBetween val="between"/>
      </c:valAx>
      <c:valAx>
        <c:axId val="779715855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# of Branches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9654063"/>
        <c:crosses val="max"/>
        <c:crossBetween val="between"/>
      </c:valAx>
      <c:catAx>
        <c:axId val="779654063"/>
        <c:scaling>
          <c:orientation val="minMax"/>
        </c:scaling>
        <c:delete val="1"/>
        <c:axPos val="b"/>
        <c:majorTickMark val="out"/>
        <c:minorTickMark val="none"/>
        <c:tickLblPos val="nextTo"/>
        <c:crossAx val="77971585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New Charters</c:v>
          </c:tx>
          <c:spPr>
            <a:ln w="28575" cap="rnd">
              <a:solidFill>
                <a:srgbClr val="4B9CD3"/>
              </a:solidFill>
              <a:round/>
            </a:ln>
            <a:effectLst/>
          </c:spPr>
          <c:marker>
            <c:symbol val="none"/>
          </c:marker>
          <c:cat>
            <c:numRef>
              <c:f>Sheet1!$B$2:$B$26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</c:numRef>
          </c:cat>
          <c:val>
            <c:numRef>
              <c:f>Sheet1!$A$2:$A$26</c:f>
              <c:numCache>
                <c:formatCode>General</c:formatCode>
                <c:ptCount val="25"/>
                <c:pt idx="0">
                  <c:v>190</c:v>
                </c:pt>
                <c:pt idx="1">
                  <c:v>127</c:v>
                </c:pt>
                <c:pt idx="2">
                  <c:v>91</c:v>
                </c:pt>
                <c:pt idx="3">
                  <c:v>110</c:v>
                </c:pt>
                <c:pt idx="4">
                  <c:v>122</c:v>
                </c:pt>
                <c:pt idx="5">
                  <c:v>167</c:v>
                </c:pt>
                <c:pt idx="6">
                  <c:v>179</c:v>
                </c:pt>
                <c:pt idx="7">
                  <c:v>176</c:v>
                </c:pt>
                <c:pt idx="8">
                  <c:v>91</c:v>
                </c:pt>
                <c:pt idx="9">
                  <c:v>29</c:v>
                </c:pt>
                <c:pt idx="10">
                  <c:v>10</c:v>
                </c:pt>
                <c:pt idx="11">
                  <c:v>5</c:v>
                </c:pt>
                <c:pt idx="12">
                  <c:v>1</c:v>
                </c:pt>
                <c:pt idx="13">
                  <c:v>1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5</c:v>
                </c:pt>
                <c:pt idx="18">
                  <c:v>7</c:v>
                </c:pt>
                <c:pt idx="19">
                  <c:v>13</c:v>
                </c:pt>
                <c:pt idx="20">
                  <c:v>7</c:v>
                </c:pt>
                <c:pt idx="21">
                  <c:v>9</c:v>
                </c:pt>
                <c:pt idx="22">
                  <c:v>14</c:v>
                </c:pt>
                <c:pt idx="23">
                  <c:v>9</c:v>
                </c:pt>
                <c:pt idx="24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E4-D440-9F11-FFC0DE0FAF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4868848"/>
        <c:axId val="1614941648"/>
      </c:lineChart>
      <c:catAx>
        <c:axId val="16148688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4941648"/>
        <c:crosses val="autoZero"/>
        <c:auto val="1"/>
        <c:lblAlgn val="ctr"/>
        <c:lblOffset val="100"/>
        <c:noMultiLvlLbl val="0"/>
      </c:catAx>
      <c:valAx>
        <c:axId val="1614941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#</a:t>
                </a:r>
                <a:r>
                  <a:rPr lang="en-US" baseline="0" dirty="0"/>
                  <a:t> of New Charters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486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11_5C04D27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B6FEF6B-4E2F-D64E-972E-B83BA520933F}" authorId="{A6489BB1-DDCF-3957-6C58-DB5F4AF26DDC}" created="2025-03-05T15:38:24.21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543819899" sldId="273"/>
      <ac:graphicFrameMk id="10" creationId="{68F02FBA-FC20-BAD5-35DD-C3ABDD907A8F}"/>
    </ac:deMkLst>
    <p188:replyLst>
      <p188:reply id="{C9523CBA-6BB9-1C4F-832D-7B0AC797CD5E}" authorId="{A6489BB1-DDCF-3957-6C58-DB5F4AF26DDC}" created="2025-03-05T15:38:39.815">
        <p188:txBody>
          <a:bodyPr/>
          <a:lstStyle/>
          <a:p>
            <a:r>
              <a:rPr lang="en-US"/>
              <a:t>I updated this in the excel for the chart, but it isn’t showing up</a:t>
            </a:r>
          </a:p>
        </p188:txBody>
      </p188:reply>
    </p188:replyLst>
    <p188:txBody>
      <a:bodyPr/>
      <a:lstStyle/>
      <a:p>
        <a:r>
          <a:rPr lang="en-US"/>
          <a:t>2023:
Total Commercial Banks - 4,036
Number of Branches - 69,997</a:t>
        </a:r>
      </a:p>
    </p188:txBody>
  </p188:cm>
</p188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0:15:12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7D9CC-0927-C248-9428-30C831EED53C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9D309-1966-DF44-84B4-F45EB33AB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13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9D309-1966-DF44-84B4-F45EB33ABC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54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9D309-1966-DF44-84B4-F45EB33ABC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09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Title +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19783-F65E-A247-AEEF-0786DB688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7431" y="2141524"/>
            <a:ext cx="6239689" cy="144101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 spc="0">
                <a:solidFill>
                  <a:schemeClr val="bg1"/>
                </a:solidFill>
                <a:latin typeface="Merriweather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954AF0-214F-DD47-A5EE-28710D19E3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7431" y="3877810"/>
            <a:ext cx="6239689" cy="13655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9CDF8B-DFE6-E742-868D-269D26308FB5}"/>
              </a:ext>
            </a:extLst>
          </p:cNvPr>
          <p:cNvSpPr txBox="1"/>
          <p:nvPr userDrawn="1"/>
        </p:nvSpPr>
        <p:spPr>
          <a:xfrm>
            <a:off x="5704114" y="15094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4CE4814-38B7-704C-B19B-DA997ADA61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94514" y="1822967"/>
            <a:ext cx="473166" cy="69003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257A99-76CB-9243-97DB-B2BAB5C6C5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66963" y="1343225"/>
            <a:ext cx="2197100" cy="230188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solidFill>
                  <a:srgbClr val="4B9CD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D5BFEA-8310-6642-13E9-7984F89A1A5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989018" y="5988718"/>
            <a:ext cx="2727953" cy="41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3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Long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19783-F65E-A247-AEEF-0786DB688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7431" y="2141524"/>
            <a:ext cx="6219369" cy="297448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 spc="0">
                <a:solidFill>
                  <a:schemeClr val="bg1"/>
                </a:solidFill>
                <a:latin typeface="Merriweather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9CDF8B-DFE6-E742-868D-269D26308FB5}"/>
              </a:ext>
            </a:extLst>
          </p:cNvPr>
          <p:cNvSpPr txBox="1"/>
          <p:nvPr userDrawn="1"/>
        </p:nvSpPr>
        <p:spPr>
          <a:xfrm>
            <a:off x="5704114" y="15094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4CE4814-38B7-704C-B19B-DA997ADA61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27586" y="1822967"/>
            <a:ext cx="473166" cy="69003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68C9C3C-97FB-4D4F-B3DF-DD69788B60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66963" y="1343225"/>
            <a:ext cx="2197100" cy="230188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solidFill>
                  <a:srgbClr val="4B9CD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6613A8-1358-1F7F-6023-41D76B76E1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989018" y="5988718"/>
            <a:ext cx="2727953" cy="41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5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E5955-19A1-CB44-AC1D-6F6E2516E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53365"/>
            <a:ext cx="11084293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4B9CD3"/>
                </a:solidFill>
                <a:latin typeface="Merriweather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F8C91-B5DB-FE4C-A2B5-1DF19517A5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4360" y="1866265"/>
            <a:ext cx="5373261" cy="277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>
                <a:solidFill>
                  <a:srgbClr val="952E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Clr>
                <a:srgbClr val="ECC060"/>
              </a:buClr>
              <a:buSzPct val="125000"/>
              <a:buFont typeface="Arial" panose="020B0604020202020204" pitchFamily="34" charset="0"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buClr>
                <a:srgbClr val="ECC060"/>
              </a:buClr>
              <a:buSzPct val="125000"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buClr>
                <a:srgbClr val="ECC060"/>
              </a:buClr>
              <a:buSzPct val="125000"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buClr>
                <a:srgbClr val="ECC060"/>
              </a:buClr>
              <a:buSzPct val="125000"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8C6904-B268-FD47-AA83-4277914830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554" y="1328090"/>
            <a:ext cx="473166" cy="69003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EE93291-A6B1-FF49-B5EA-E15AAD57D8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725" y="2394585"/>
            <a:ext cx="5373938" cy="30118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buClr>
                <a:srgbClr val="ECC060"/>
              </a:buClr>
              <a:buSzPct val="125000"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buClr>
                <a:srgbClr val="ECC060"/>
              </a:buClr>
              <a:buSzPct val="125000"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buClr>
                <a:srgbClr val="ECC060"/>
              </a:buClr>
              <a:buSzPct val="125000"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buClr>
                <a:srgbClr val="ECC060"/>
              </a:buClr>
              <a:buSzPct val="125000"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88E1670-BCB1-9841-A86C-42B986665FA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05350" y="1866265"/>
            <a:ext cx="5373261" cy="277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>
                <a:solidFill>
                  <a:srgbClr val="952E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Clr>
                <a:srgbClr val="ECC060"/>
              </a:buClr>
              <a:buSzPct val="125000"/>
              <a:buFont typeface="Arial" panose="020B0604020202020204" pitchFamily="34" charset="0"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buClr>
                <a:srgbClr val="ECC060"/>
              </a:buClr>
              <a:buSzPct val="125000"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buClr>
                <a:srgbClr val="ECC060"/>
              </a:buClr>
              <a:buSzPct val="125000"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buClr>
                <a:srgbClr val="ECC060"/>
              </a:buClr>
              <a:buSzPct val="125000"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E95F1BA8-F8C9-F141-BA59-F63B46C15C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4715" y="2394585"/>
            <a:ext cx="5373938" cy="30118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buClr>
                <a:srgbClr val="ECC060"/>
              </a:buClr>
              <a:buSzPct val="125000"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buClr>
                <a:srgbClr val="ECC060"/>
              </a:buClr>
              <a:buSzPct val="125000"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buClr>
                <a:srgbClr val="ECC060"/>
              </a:buClr>
              <a:buSzPct val="125000"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buClr>
                <a:srgbClr val="ECC060"/>
              </a:buClr>
              <a:buSzPct val="125000"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AB16FE-AAB4-1741-BBC9-608B252521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008" y="6242919"/>
            <a:ext cx="3634258" cy="23890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Merriweather" pitchFamily="2" charset="77"/>
              </a:defRPr>
            </a:lvl1pPr>
          </a:lstStyle>
          <a:p>
            <a:pPr lvl="0"/>
            <a:r>
              <a:rPr lang="en-US" dirty="0"/>
              <a:t>Click here to add section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7C9409-C18C-05E3-9844-CD4B32C8F08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776447" y="6173919"/>
            <a:ext cx="3056545" cy="46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29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A8D4BF7-C24E-1740-92DE-D4B2FD6D4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9834" y="253365"/>
            <a:ext cx="907903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4B9CD3"/>
                </a:solidFill>
                <a:latin typeface="Merriweather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D893468-46C1-9141-9536-A9926FA0632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9833" y="1866265"/>
            <a:ext cx="4362655" cy="277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>
                <a:solidFill>
                  <a:srgbClr val="952E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Clr>
                <a:srgbClr val="ECC060"/>
              </a:buClr>
              <a:buSzPct val="125000"/>
              <a:buFont typeface="Arial" panose="020B0604020202020204" pitchFamily="34" charset="0"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buClr>
                <a:srgbClr val="ECC060"/>
              </a:buClr>
              <a:buSzPct val="125000"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buClr>
                <a:srgbClr val="ECC060"/>
              </a:buClr>
              <a:buSzPct val="125000"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buClr>
                <a:srgbClr val="ECC060"/>
              </a:buClr>
              <a:buSzPct val="125000"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844B94-4C60-C746-AD4C-C7E61C366C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01027" y="1328090"/>
            <a:ext cx="473166" cy="69003"/>
          </a:xfrm>
          <a:prstGeom prst="rect">
            <a:avLst/>
          </a:prstGeom>
        </p:spPr>
      </p:pic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420664D5-C3CA-C24D-B5C1-B3B10C26DD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79198" y="2394585"/>
            <a:ext cx="4363286" cy="38939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buClr>
                <a:srgbClr val="ECC060"/>
              </a:buClr>
              <a:buSzPct val="125000"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buClr>
                <a:srgbClr val="ECC060"/>
              </a:buClr>
              <a:buSzPct val="125000"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buClr>
                <a:srgbClr val="ECC060"/>
              </a:buClr>
              <a:buSzPct val="125000"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buClr>
                <a:srgbClr val="ECC060"/>
              </a:buClr>
              <a:buSzPct val="125000"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C8EFF37-3D4F-874D-82DF-67574B69511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396212" y="1866265"/>
            <a:ext cx="4362655" cy="277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>
                <a:solidFill>
                  <a:srgbClr val="952E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Clr>
                <a:srgbClr val="ECC060"/>
              </a:buClr>
              <a:buSzPct val="125000"/>
              <a:buFont typeface="Arial" panose="020B0604020202020204" pitchFamily="34" charset="0"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buClr>
                <a:srgbClr val="ECC060"/>
              </a:buClr>
              <a:buSzPct val="125000"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buClr>
                <a:srgbClr val="ECC060"/>
              </a:buClr>
              <a:buSzPct val="125000"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buClr>
                <a:srgbClr val="ECC060"/>
              </a:buClr>
              <a:buSzPct val="125000"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945010D0-D5CF-6F44-B496-EC17701808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95577" y="2394585"/>
            <a:ext cx="4363286" cy="38939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buClr>
                <a:srgbClr val="ECC060"/>
              </a:buClr>
              <a:buSzPct val="125000"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buClr>
                <a:srgbClr val="ECC060"/>
              </a:buClr>
              <a:buSzPct val="125000"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buClr>
                <a:srgbClr val="ECC060"/>
              </a:buClr>
              <a:buSzPct val="125000"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buClr>
                <a:srgbClr val="ECC060"/>
              </a:buClr>
              <a:buSzPct val="125000"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AD57CD-B9C9-68A6-C7B1-C1D326C229A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18565" y="5633346"/>
            <a:ext cx="842682" cy="101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9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9F4FA6D-50A4-5346-BC22-9B6779DCA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713" y="879677"/>
            <a:ext cx="3926712" cy="135017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>
                <a:solidFill>
                  <a:srgbClr val="4B9CD3"/>
                </a:solidFill>
                <a:latin typeface="Merriweather" pitchFamily="2" charset="77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</a:t>
            </a:r>
            <a:br>
              <a:rPr lang="en-US" dirty="0"/>
            </a:br>
            <a:r>
              <a:rPr lang="en-US" dirty="0"/>
              <a:t>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71F8E7-28E2-664F-9CDC-7D5656C484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4738" y="2365546"/>
            <a:ext cx="473166" cy="69003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DF2117A-55DB-4548-A2ED-0BF07EF2EC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713" y="2709140"/>
            <a:ext cx="3926712" cy="22209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C702D44-8CC8-A442-8190-6752F2924E6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11312" y="763927"/>
            <a:ext cx="5373261" cy="277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>
                <a:solidFill>
                  <a:srgbClr val="952E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Clr>
                <a:srgbClr val="ECC060"/>
              </a:buClr>
              <a:buSzPct val="125000"/>
              <a:buFont typeface="Arial" panose="020B0604020202020204" pitchFamily="34" charset="0"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buClr>
                <a:srgbClr val="ECC060"/>
              </a:buClr>
              <a:buSzPct val="125000"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buClr>
                <a:srgbClr val="ECC060"/>
              </a:buClr>
              <a:buSzPct val="125000"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buClr>
                <a:srgbClr val="ECC060"/>
              </a:buClr>
              <a:buSzPct val="125000"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FFED639-0CBE-B54A-949B-0E2C5836AD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10677" y="1292247"/>
            <a:ext cx="5373938" cy="48539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buClr>
                <a:srgbClr val="ECC060"/>
              </a:buClr>
              <a:buSzPct val="125000"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buClr>
                <a:srgbClr val="ECC060"/>
              </a:buClr>
              <a:buSzPct val="125000"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buClr>
                <a:srgbClr val="ECC060"/>
              </a:buClr>
              <a:buSzPct val="125000"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buClr>
                <a:srgbClr val="ECC060"/>
              </a:buClr>
              <a:buSzPct val="125000"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FC061B-D494-7116-E93E-BA52CE98D9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14739" y="5915235"/>
            <a:ext cx="2736674" cy="41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6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55B09D-6627-B54B-AD05-DA17D3305E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800" y="3173154"/>
            <a:ext cx="473166" cy="6900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DB1CC62-54D0-46DF-B246-B6EC7B383A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5988" y="3700018"/>
            <a:ext cx="6856412" cy="51593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Subtitle description text goes here and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7DBD1E6-907D-43EC-98D7-B831221DC4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5988" y="1965833"/>
            <a:ext cx="6919912" cy="1125538"/>
          </a:xfrm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Merriweather" panose="00000500000000000000" pitchFamily="2" charset="0"/>
              </a:defRPr>
            </a:lvl1pPr>
            <a:lvl2pPr marL="457200" indent="0">
              <a:buNone/>
              <a:defRPr sz="4800">
                <a:solidFill>
                  <a:schemeClr val="bg1"/>
                </a:solidFill>
                <a:latin typeface="Merriweather" panose="00000500000000000000" pitchFamily="2" charset="0"/>
              </a:defRPr>
            </a:lvl2pPr>
            <a:lvl3pPr marL="914400" indent="0">
              <a:buNone/>
              <a:defRPr sz="4800">
                <a:solidFill>
                  <a:schemeClr val="bg1"/>
                </a:solidFill>
                <a:latin typeface="Merriweather" panose="00000500000000000000" pitchFamily="2" charset="0"/>
              </a:defRPr>
            </a:lvl3pPr>
            <a:lvl4pPr marL="1371600" indent="0">
              <a:buNone/>
              <a:defRPr sz="4800">
                <a:solidFill>
                  <a:schemeClr val="bg1"/>
                </a:solidFill>
                <a:latin typeface="Merriweather" panose="00000500000000000000" pitchFamily="2" charset="0"/>
              </a:defRPr>
            </a:lvl4pPr>
            <a:lvl5pPr marL="1828800" indent="0">
              <a:buNone/>
              <a:defRPr sz="4800">
                <a:solidFill>
                  <a:schemeClr val="bg1"/>
                </a:solidFill>
                <a:latin typeface="Merriweather" panose="00000500000000000000" pitchFamily="2" charset="0"/>
              </a:defRPr>
            </a:lvl5pPr>
          </a:lstStyle>
          <a:p>
            <a:pPr lvl="0"/>
            <a:r>
              <a:rPr lang="en-US" dirty="0"/>
              <a:t>Edit transition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B140C2-BEB7-1643-3FE3-522F891AF7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979146" y="5950399"/>
            <a:ext cx="2937212" cy="44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49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AB16FE-AAB4-1741-BBC9-608B252521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008" y="6242919"/>
            <a:ext cx="3634258" cy="23890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Merriweather" pitchFamily="2" charset="77"/>
              </a:defRPr>
            </a:lvl1pPr>
          </a:lstStyle>
          <a:p>
            <a:pPr lvl="0"/>
            <a:r>
              <a:rPr lang="en-US" dirty="0"/>
              <a:t>Click here to add 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AE7213-948B-5727-DDDC-814E40C049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776447" y="6173919"/>
            <a:ext cx="3056545" cy="46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1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2D502F-AC3C-C24B-BB3A-4B9898CB3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CB12C-5E7B-D442-AAC2-10F7B800A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4A9F0-6932-A542-B8E2-085190D85A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8DBD-211C-4242-896A-C4A390DB0121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10BA5-8D53-A74E-B32A-8C58E52E8C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05FC6-00BA-624E-8870-743F9505CE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E2AFA-35BC-2F41-871B-0F96B855E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3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0" r:id="rId4"/>
    <p:sldLayoutId id="2147483661" r:id="rId5"/>
    <p:sldLayoutId id="2147483663" r:id="rId6"/>
    <p:sldLayoutId id="214748366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ic.gov/bank/statistical/stat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federalreserve.gov/publications/supervision-and-regulation-report.htm" TargetMode="External"/><Relationship Id="rId4" Type="http://schemas.openxmlformats.org/officeDocument/2006/relationships/hyperlink" Target="https://www.occ.treas.gov/topics/charters-and-licensing/financial-institution-lihttps:/www.federalreserve.gov/publications/files/202311-supervision-and-regulation-report.pdfsts/index-financial-institution-lists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di.law.unc.edu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1_5C04D27B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D8A0C-BB8A-914E-AB38-DCAEBD4A0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1689" y="2141524"/>
            <a:ext cx="7534656" cy="3546044"/>
          </a:xfrm>
        </p:spPr>
        <p:txBody>
          <a:bodyPr>
            <a:normAutofit fontScale="90000"/>
          </a:bodyPr>
          <a:lstStyle/>
          <a:p>
            <a:r>
              <a:rPr lang="en-US" dirty="0"/>
              <a:t>The ABCs of Banking Law</a:t>
            </a:r>
            <a:br>
              <a:rPr lang="en-US" dirty="0"/>
            </a:br>
            <a:br>
              <a:rPr lang="en-US" sz="1300" dirty="0"/>
            </a:br>
            <a:r>
              <a:rPr lang="en-US" sz="3600" dirty="0"/>
              <a:t>Industry Structure, the Dual Banking System, and Regulatory Themes</a:t>
            </a:r>
            <a:br>
              <a:rPr lang="en-US" sz="3600" dirty="0"/>
            </a:br>
            <a:br>
              <a:rPr lang="en-US" sz="2200" dirty="0"/>
            </a:br>
            <a:br>
              <a:rPr lang="en-US" sz="2000" dirty="0"/>
            </a:br>
            <a:r>
              <a:rPr lang="en-US" sz="2700" dirty="0"/>
              <a:t>Lissa L. Broome</a:t>
            </a:r>
            <a:br>
              <a:rPr lang="en-US" sz="2700" dirty="0"/>
            </a:br>
            <a:r>
              <a:rPr lang="en-US" sz="2700" dirty="0"/>
              <a:t>Burton Craige Distinguished Professor</a:t>
            </a:r>
            <a:br>
              <a:rPr lang="en-US" sz="2700" dirty="0"/>
            </a:br>
            <a:r>
              <a:rPr lang="en-US" sz="2700" dirty="0"/>
              <a:t>Director, Center for Banking and Finance</a:t>
            </a:r>
            <a:br>
              <a:rPr lang="en-US" sz="3600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9BA6D-1EDD-1249-8252-4409937DE9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61689" y="1362158"/>
            <a:ext cx="2197100" cy="230188"/>
          </a:xfrm>
        </p:spPr>
        <p:txBody>
          <a:bodyPr/>
          <a:lstStyle/>
          <a:p>
            <a:r>
              <a:rPr lang="en-US" dirty="0">
                <a:latin typeface="Merriweather" panose="00000500000000000000" pitchFamily="2" charset="0"/>
              </a:rPr>
              <a:t>March 25, 2026</a:t>
            </a:r>
          </a:p>
        </p:txBody>
      </p:sp>
    </p:spTree>
    <p:extLst>
      <p:ext uri="{BB962C8B-B14F-4D97-AF65-F5344CB8AC3E}">
        <p14:creationId xmlns:p14="http://schemas.microsoft.com/office/powerpoint/2010/main" val="1005764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7B99D-BFAE-E649-8213-A49DA4766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Dual Banking System </a:t>
            </a:r>
            <a:r>
              <a:rPr lang="en-US" sz="2400" dirty="0"/>
              <a:t>(as of 12/31/25)</a:t>
            </a:r>
            <a:endParaRPr lang="en-US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DCD84-8208-6848-BD8C-1F0815DFA6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725" y="1682496"/>
            <a:ext cx="11084928" cy="3931920"/>
          </a:xfrm>
        </p:spPr>
        <p:txBody>
          <a:bodyPr>
            <a:normAutofit fontScale="92500" lnSpcReduction="20000"/>
          </a:bodyPr>
          <a:lstStyle/>
          <a:p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 panose="020B0306030504020204"/>
                <a:ea typeface="+mn-ea"/>
                <a:cs typeface="Times New Roman" pitchFamily="18" charset="0"/>
              </a:rPr>
              <a:t>	</a:t>
            </a:r>
            <a:r>
              <a:rPr lang="en-US" sz="1600" dirty="0">
                <a:solidFill>
                  <a:srgbClr val="000000"/>
                </a:solidFill>
              </a:rPr>
              <a:t>				        		  </a:t>
            </a:r>
            <a:r>
              <a:rPr lang="en-US" sz="2400" b="1" dirty="0">
                <a:solidFill>
                  <a:srgbClr val="000000"/>
                </a:solidFill>
                <a:latin typeface="Merriweather" panose="00000500000000000000" pitchFamily="2" charset="0"/>
              </a:rPr>
              <a:t>Number</a:t>
            </a:r>
            <a:r>
              <a:rPr lang="en-US" sz="1600" dirty="0">
                <a:solidFill>
                  <a:srgbClr val="000000"/>
                </a:solidFill>
                <a:latin typeface="Merriweather" panose="00000500000000000000" pitchFamily="2" charset="0"/>
              </a:rPr>
              <a:t>	</a:t>
            </a:r>
          </a:p>
          <a:p>
            <a:r>
              <a:rPr lang="en-US" sz="1600" dirty="0">
                <a:solidFill>
                  <a:srgbClr val="000000"/>
                </a:solidFill>
                <a:latin typeface="Merriweather" panose="00000500000000000000" pitchFamily="2" charset="0"/>
              </a:rPr>
              <a:t>	</a:t>
            </a:r>
            <a:r>
              <a:rPr lang="en-US" sz="2400" dirty="0">
                <a:solidFill>
                  <a:srgbClr val="000000"/>
                </a:solidFill>
                <a:latin typeface="Merriweather" panose="00000500000000000000" pitchFamily="2" charset="0"/>
              </a:rPr>
              <a:t> </a:t>
            </a:r>
            <a:endParaRPr lang="en-US" sz="3600" dirty="0">
              <a:solidFill>
                <a:srgbClr val="000000"/>
              </a:solidFill>
              <a:latin typeface="Merriweather" panose="00000500000000000000" pitchFamily="2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Merriweather" panose="00000500000000000000" pitchFamily="2" charset="0"/>
              </a:rPr>
              <a:t>FDIC – Insured Commercial Banks	                  3,815</a:t>
            </a:r>
          </a:p>
          <a:p>
            <a:r>
              <a:rPr lang="en-US" sz="2400" dirty="0">
                <a:solidFill>
                  <a:srgbClr val="000000"/>
                </a:solidFill>
                <a:latin typeface="Merriweather" panose="00000500000000000000" pitchFamily="2" charset="0"/>
              </a:rPr>
              <a:t>National (OCC)				   	        728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Merriweather" panose="00000500000000000000" pitchFamily="2" charset="0"/>
              </a:rPr>
              <a:t>		</a:t>
            </a:r>
          </a:p>
          <a:p>
            <a:r>
              <a:rPr lang="en-US" sz="2400" dirty="0">
                <a:solidFill>
                  <a:srgbClr val="000000"/>
                </a:solidFill>
                <a:latin typeface="Merriweather" panose="00000500000000000000" pitchFamily="2" charset="0"/>
              </a:rPr>
              <a:t>State nonmember (FDIC)				 </a:t>
            </a:r>
            <a:r>
              <a:rPr lang="en-US" sz="2400" dirty="0">
                <a:latin typeface="Merriweather" panose="00000500000000000000" pitchFamily="2" charset="0"/>
              </a:rPr>
              <a:t>   2,384</a:t>
            </a:r>
          </a:p>
          <a:p>
            <a:r>
              <a:rPr lang="en-US" sz="2400" dirty="0">
                <a:solidFill>
                  <a:srgbClr val="000000"/>
                </a:solidFill>
                <a:latin typeface="Merriweather" panose="00000500000000000000" pitchFamily="2" charset="0"/>
              </a:rPr>
              <a:t>State member (FRB)*			</a:t>
            </a:r>
            <a:r>
              <a:rPr lang="en-US" sz="2400" dirty="0">
                <a:latin typeface="Merriweather" panose="00000500000000000000" pitchFamily="2" charset="0"/>
              </a:rPr>
              <a:t>                     703</a:t>
            </a:r>
          </a:p>
          <a:p>
            <a:endParaRPr lang="en-US" sz="2800" dirty="0">
              <a:solidFill>
                <a:srgbClr val="000000"/>
              </a:solidFill>
              <a:latin typeface="Merriweather" panose="00000500000000000000" pitchFamily="2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Merriweather" panose="00000500000000000000" pitchFamily="2" charset="0"/>
              </a:rPr>
              <a:t>FDIC – Insured Savings Institutions	                     521</a:t>
            </a:r>
          </a:p>
          <a:p>
            <a:r>
              <a:rPr lang="en-US" sz="2400" dirty="0">
                <a:solidFill>
                  <a:srgbClr val="000000"/>
                </a:solidFill>
                <a:latin typeface="Merriweather" panose="00000500000000000000" pitchFamily="2" charset="0"/>
              </a:rPr>
              <a:t>Federal (OCC)				</a:t>
            </a:r>
            <a:r>
              <a:rPr lang="en-US" sz="2400" dirty="0">
                <a:solidFill>
                  <a:srgbClr val="FF0000"/>
                </a:solidFill>
                <a:latin typeface="Merriweather" panose="00000500000000000000" pitchFamily="2" charset="0"/>
              </a:rPr>
              <a:t>                     </a:t>
            </a:r>
            <a:r>
              <a:rPr lang="en-US" sz="2400" dirty="0">
                <a:latin typeface="Merriweather" panose="00000500000000000000" pitchFamily="2" charset="0"/>
              </a:rPr>
              <a:t>221</a:t>
            </a:r>
            <a:r>
              <a:rPr lang="en-US" sz="2400" dirty="0">
                <a:solidFill>
                  <a:srgbClr val="000000"/>
                </a:solidFill>
                <a:latin typeface="Merriweather" panose="00000500000000000000" pitchFamily="2" charset="0"/>
              </a:rPr>
              <a:t>		</a:t>
            </a:r>
          </a:p>
          <a:p>
            <a:r>
              <a:rPr lang="en-US" sz="2400" dirty="0">
                <a:solidFill>
                  <a:srgbClr val="000000"/>
                </a:solidFill>
                <a:latin typeface="Merriweather" panose="00000500000000000000" pitchFamily="2" charset="0"/>
              </a:rPr>
              <a:t>State (FDIC)				               	       300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Merriweather" panose="00000500000000000000" pitchFamily="2" charset="0"/>
              </a:rPr>
              <a:t> </a:t>
            </a:r>
            <a:endParaRPr lang="en-US" dirty="0">
              <a:highlight>
                <a:srgbClr val="FFFF00"/>
              </a:highlight>
              <a:latin typeface="Merriweather" panose="00000500000000000000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38AC9C-8FE8-E640-9E76-5A1F042F92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4018" y="5924145"/>
            <a:ext cx="7880320" cy="680490"/>
          </a:xfrm>
        </p:spPr>
        <p:txBody>
          <a:bodyPr>
            <a:noAutofit/>
          </a:bodyPr>
          <a:lstStyle/>
          <a:p>
            <a:r>
              <a:rPr lang="en-US" sz="900" dirty="0">
                <a:solidFill>
                  <a:schemeClr val="bg1">
                    <a:lumMod val="9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https://www.fdic.gov/bank/statistical/stats/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r>
              <a:rPr lang="en-US" sz="900" dirty="0">
                <a:solidFill>
                  <a:schemeClr val="bg1">
                    <a:lumMod val="9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https://www.occ.treas.gov/topics/charters-and-licensing/financial-institution-lists/index-financial-institution-lists.html</a:t>
            </a:r>
          </a:p>
          <a:p>
            <a:r>
              <a:rPr lang="en-US" sz="900" dirty="0">
                <a:solidFill>
                  <a:schemeClr val="bg1">
                    <a:lumMod val="9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https://www.federalreserve.gov/publications/supervision-and-regulation-report.htm</a:t>
            </a:r>
            <a:endParaRPr lang="en-US" sz="9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*State member (FRB) data as of June 30, 2025</a:t>
            </a:r>
            <a:endParaRPr lang="en-US" sz="9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31162D-51FC-CAF0-D7D1-0A5C8797BB82}"/>
              </a:ext>
            </a:extLst>
          </p:cNvPr>
          <p:cNvSpPr txBox="1"/>
          <p:nvPr/>
        </p:nvSpPr>
        <p:spPr>
          <a:xfrm>
            <a:off x="11598275" y="5386039"/>
            <a:ext cx="400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42D38A3-75B2-4819-932D-08DA4DC871CB}" type="slidenum">
              <a:rPr lang="en-US" sz="1600" smtClean="0"/>
              <a:t>10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27621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7B99D-BFAE-E649-8213-A49DA4766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Charter Choice – National or State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DCD84-8208-6848-BD8C-1F0815DFA6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725" y="1578928"/>
            <a:ext cx="11084928" cy="40354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500" dirty="0">
              <a:solidFill>
                <a:srgbClr val="000000"/>
              </a:solidFill>
              <a:latin typeface="Merriweather" panose="00000500000000000000" pitchFamily="2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latin typeface="Merriweather" panose="00000500000000000000" pitchFamily="2" charset="0"/>
                <a:ea typeface="Times New Roman"/>
                <a:cs typeface="Times New Roman"/>
              </a:rPr>
              <a:t>Powers</a:t>
            </a:r>
            <a:endParaRPr lang="en-US" sz="2400" dirty="0">
              <a:solidFill>
                <a:srgbClr val="000000"/>
              </a:solidFill>
              <a:latin typeface="Merriweather" panose="00000500000000000000" pitchFamily="2" charset="0"/>
              <a:ea typeface="Times New Roman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latin typeface="Merriweather" panose="00000500000000000000" pitchFamily="2" charset="0"/>
                <a:ea typeface="Times New Roman"/>
                <a:cs typeface="Times New Roman"/>
              </a:rPr>
              <a:t>Preemption</a:t>
            </a:r>
            <a:endParaRPr lang="en-US" sz="2400" dirty="0">
              <a:solidFill>
                <a:srgbClr val="000000"/>
              </a:solidFill>
              <a:latin typeface="Merriweather" panose="00000500000000000000" pitchFamily="2" charset="0"/>
              <a:ea typeface="Times New Roman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latin typeface="Merriweather" panose="00000500000000000000" pitchFamily="2" charset="0"/>
                <a:ea typeface="Times New Roman"/>
                <a:cs typeface="Times New Roman"/>
              </a:rPr>
              <a:t>Knowledge or Sophistication of Regulator</a:t>
            </a:r>
            <a:endParaRPr lang="en-US" sz="2400" dirty="0">
              <a:solidFill>
                <a:srgbClr val="000000"/>
              </a:solidFill>
              <a:latin typeface="Merriweather" panose="00000500000000000000" pitchFamily="2" charset="0"/>
              <a:ea typeface="Times New Roman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latin typeface="Merriweather" panose="00000500000000000000" pitchFamily="2" charset="0"/>
                <a:ea typeface="Times New Roman"/>
                <a:cs typeface="Times New Roman"/>
              </a:rPr>
              <a:t>Accessibility of Regulator</a:t>
            </a:r>
            <a:endParaRPr lang="en-US" sz="2400" dirty="0">
              <a:solidFill>
                <a:srgbClr val="000000"/>
              </a:solidFill>
              <a:latin typeface="Merriweather" panose="00000500000000000000" pitchFamily="2" charset="0"/>
              <a:ea typeface="Times New Roman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Font typeface="Symbol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latin typeface="Merriweather" panose="00000500000000000000" pitchFamily="2" charset="0"/>
                <a:ea typeface="Times New Roman"/>
                <a:cs typeface="Times New Roman"/>
              </a:rPr>
              <a:t>Examination Costs; Fees</a:t>
            </a:r>
            <a:endParaRPr lang="en-US" sz="2300" dirty="0">
              <a:solidFill>
                <a:srgbClr val="000000"/>
              </a:solidFill>
              <a:latin typeface="Merriweather" panose="00000500000000000000" pitchFamily="2" charset="0"/>
            </a:endParaRPr>
          </a:p>
          <a:p>
            <a:pPr marL="914400" lvl="1" indent="-457200">
              <a:buClr>
                <a:schemeClr val="tx1"/>
              </a:buClr>
              <a:buFont typeface="Arial" pitchFamily="34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6204D2-860B-C02F-D201-DC439C988177}"/>
              </a:ext>
            </a:extLst>
          </p:cNvPr>
          <p:cNvSpPr txBox="1"/>
          <p:nvPr/>
        </p:nvSpPr>
        <p:spPr>
          <a:xfrm>
            <a:off x="11598275" y="5386039"/>
            <a:ext cx="400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42D38A3-75B2-4819-932D-08DA4DC871CB}" type="slidenum">
              <a:rPr lang="en-US" sz="1600" smtClean="0"/>
              <a:t>11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61706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7B99D-BFAE-E649-8213-A49DA4766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53365"/>
            <a:ext cx="11301984" cy="1325563"/>
          </a:xfrm>
        </p:spPr>
        <p:txBody>
          <a:bodyPr>
            <a:normAutofit/>
          </a:bodyPr>
          <a:lstStyle/>
          <a:p>
            <a:r>
              <a:rPr lang="en-US" sz="3100" dirty="0"/>
              <a:t>Evolution of Preemption of State Laws by the NBA Before Dodd-Frank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DCD84-8208-6848-BD8C-1F0815DFA6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725" y="1578928"/>
            <a:ext cx="11084928" cy="40354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500" dirty="0">
              <a:solidFill>
                <a:srgbClr val="000000"/>
              </a:solidFill>
            </a:endParaRPr>
          </a:p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latin typeface="Merriweather" panose="00000500000000000000" pitchFamily="2" charset="0"/>
                <a:ea typeface="Times New Roman"/>
                <a:cs typeface="Times New Roman"/>
              </a:rPr>
              <a:t>Barnett Bank (S. Ct. 1996):  states may regulate national banks where “doing so does not prevent or significantly interfere with the national bank’s exercise of its powers”</a:t>
            </a:r>
          </a:p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latin typeface="Merriweather" panose="00000500000000000000" pitchFamily="2" charset="0"/>
                <a:ea typeface="Times New Roman"/>
                <a:cs typeface="Times New Roman"/>
              </a:rPr>
              <a:t>12 C.F.R. § 7.4009 (2004):  “state laws that obstruct, impair, or condition a national bank’s ability to fully exercise its powers to conduct activities authorized under Federal law do not apply to national banks”</a:t>
            </a:r>
            <a:endParaRPr lang="en-US" sz="2200" dirty="0">
              <a:solidFill>
                <a:srgbClr val="000000"/>
              </a:solidFill>
              <a:latin typeface="Merriweather" panose="00000500000000000000" pitchFamily="2" charset="0"/>
            </a:endParaRPr>
          </a:p>
          <a:p>
            <a:endParaRPr lang="en-US" dirty="0">
              <a:solidFill>
                <a:srgbClr val="000000"/>
              </a:solidFill>
              <a:latin typeface="Merriweather" panose="00000500000000000000" pitchFamily="2" charset="0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9206C9-394E-5E71-D0DE-B6927A99A177}"/>
              </a:ext>
            </a:extLst>
          </p:cNvPr>
          <p:cNvSpPr txBox="1"/>
          <p:nvPr/>
        </p:nvSpPr>
        <p:spPr>
          <a:xfrm>
            <a:off x="11598275" y="5386039"/>
            <a:ext cx="400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42D38A3-75B2-4819-932D-08DA4DC871CB}" type="slidenum">
              <a:rPr lang="en-US" sz="1600" smtClean="0"/>
              <a:t>12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94892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7B99D-BFAE-E649-8213-A49DA4766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53365"/>
            <a:ext cx="11301984" cy="1325563"/>
          </a:xfrm>
        </p:spPr>
        <p:txBody>
          <a:bodyPr>
            <a:normAutofit/>
          </a:bodyPr>
          <a:lstStyle/>
          <a:p>
            <a:r>
              <a:rPr lang="en-US" sz="3100" dirty="0"/>
              <a:t>Evolution of Preemption of State Laws by the NBA After Dodd-Frank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DCD84-8208-6848-BD8C-1F0815DFA6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724" y="1578928"/>
            <a:ext cx="11302619" cy="420008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sz="500" dirty="0">
              <a:solidFill>
                <a:srgbClr val="000000"/>
              </a:solidFill>
            </a:endParaRPr>
          </a:p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latin typeface="Merriweather" panose="00000500000000000000" pitchFamily="2" charset="0"/>
                <a:ea typeface="Times New Roman"/>
                <a:cs typeface="Times New Roman"/>
              </a:rPr>
              <a:t>Dodd-Frank Act § 1044 (2010), 12 U.S.C. § 25b:  state consumer financial laws will be preempted if:  “in accordance with the legal standard for preemption in the decision [in Barnett Bank], the State consumer financial law prevents or significantly interferes with the exercise by the national bank of its powers”</a:t>
            </a:r>
          </a:p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latin typeface="Merriweather" panose="00000500000000000000" pitchFamily="2" charset="0"/>
                <a:ea typeface="Times New Roman"/>
                <a:cs typeface="Times New Roman"/>
              </a:rPr>
              <a:t>Revised OCC regulations (2011):  state laws apply to national banks “to the extent consistent with the decision of [Barnett Bank]” </a:t>
            </a:r>
          </a:p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latin typeface="Merriweather" panose="00000500000000000000" pitchFamily="2" charset="0"/>
                <a:ea typeface="Times New Roman"/>
                <a:cs typeface="Times New Roman"/>
              </a:rPr>
              <a:t>“obstruct, impair, or condition” language deleted</a:t>
            </a:r>
          </a:p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latin typeface="Merriweather" panose="00000500000000000000" pitchFamily="2" charset="0"/>
                <a:ea typeface="Times New Roman"/>
                <a:cs typeface="Times New Roman"/>
              </a:rPr>
              <a:t>OCC stated that to the extent a preemption precedent is exclusively reliant on that language, the validity of the precedent needs to reexamined to see if it is consistent with Barnett Bank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57085D-7B74-51AF-D579-C8737B14CC22}"/>
              </a:ext>
            </a:extLst>
          </p:cNvPr>
          <p:cNvSpPr txBox="1"/>
          <p:nvPr/>
        </p:nvSpPr>
        <p:spPr>
          <a:xfrm>
            <a:off x="11598275" y="5386039"/>
            <a:ext cx="400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42D38A3-75B2-4819-932D-08DA4DC871CB}" type="slidenum">
              <a:rPr lang="en-US" sz="1600" smtClean="0"/>
              <a:t>13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62293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7B99D-BFAE-E649-8213-A49DA4766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53365"/>
            <a:ext cx="11301984" cy="1325563"/>
          </a:xfrm>
        </p:spPr>
        <p:txBody>
          <a:bodyPr>
            <a:normAutofit/>
          </a:bodyPr>
          <a:lstStyle/>
          <a:p>
            <a:r>
              <a:rPr lang="en-US" sz="3100" dirty="0"/>
              <a:t>Evolution of Preemption of State Laws by the NBA After Dodd-Frank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DCD84-8208-6848-BD8C-1F0815DFA6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724" y="1578928"/>
            <a:ext cx="11302619" cy="42000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500" dirty="0">
              <a:solidFill>
                <a:srgbClr val="000000"/>
              </a:solidFill>
            </a:endParaRPr>
          </a:p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 err="1">
                <a:solidFill>
                  <a:srgbClr val="000000"/>
                </a:solidFill>
                <a:effectLst/>
                <a:latin typeface="Merriweather" panose="00000500000000000000" pitchFamily="2" charset="0"/>
                <a:ea typeface="Times New Roman"/>
                <a:cs typeface="Times New Roman"/>
              </a:rPr>
              <a:t>Cantero</a:t>
            </a:r>
            <a:r>
              <a:rPr lang="en-US" sz="2400" dirty="0">
                <a:solidFill>
                  <a:srgbClr val="000000"/>
                </a:solidFill>
                <a:effectLst/>
                <a:latin typeface="Merriweather" panose="00000500000000000000" pitchFamily="2" charset="0"/>
                <a:ea typeface="Times New Roman"/>
                <a:cs typeface="Times New Roman"/>
              </a:rPr>
              <a:t> v. Bank of America, N.A. (S. Ct. 2024), remanding to the 2</a:t>
            </a:r>
            <a:r>
              <a:rPr lang="en-US" sz="2400" baseline="30000" dirty="0">
                <a:solidFill>
                  <a:srgbClr val="000000"/>
                </a:solidFill>
                <a:effectLst/>
                <a:latin typeface="Merriweather" panose="00000500000000000000" pitchFamily="2" charset="0"/>
                <a:ea typeface="Times New Roman"/>
                <a:cs typeface="Times New Roman"/>
              </a:rPr>
              <a:t>nd</a:t>
            </a:r>
            <a:r>
              <a:rPr lang="en-US" sz="2400" dirty="0">
                <a:solidFill>
                  <a:srgbClr val="000000"/>
                </a:solidFill>
                <a:effectLst/>
                <a:latin typeface="Merriweather" panose="00000500000000000000" pitchFamily="2" charset="0"/>
                <a:ea typeface="Times New Roman"/>
                <a:cs typeface="Times New Roman"/>
              </a:rPr>
              <a:t> Circuit to apply a test of whether the facts are “akin to” </a:t>
            </a:r>
            <a:r>
              <a:rPr lang="en-US" sz="2400" dirty="0">
                <a:solidFill>
                  <a:srgbClr val="000000"/>
                </a:solidFill>
                <a:latin typeface="Merriweather" panose="00000500000000000000" pitchFamily="2" charset="0"/>
                <a:ea typeface="Times New Roman"/>
                <a:cs typeface="Times New Roman"/>
              </a:rPr>
              <a:t>prior cases finding preemption or not finding preemption. </a:t>
            </a:r>
          </a:p>
          <a:p>
            <a:pPr marL="1028700" lvl="1" indent="-342900">
              <a:lnSpc>
                <a:spcPct val="115000"/>
              </a:lnSpc>
              <a:spcBef>
                <a:spcPts val="1200"/>
              </a:spcBef>
              <a:buClr>
                <a:schemeClr val="tx1"/>
              </a:buClr>
            </a:pPr>
            <a:r>
              <a:rPr lang="en-US" sz="2400" dirty="0">
                <a:solidFill>
                  <a:srgbClr val="000000"/>
                </a:solidFill>
                <a:latin typeface="Merriweather" panose="00000500000000000000" pitchFamily="2" charset="0"/>
                <a:ea typeface="Times New Roman"/>
                <a:cs typeface="Times New Roman"/>
              </a:rPr>
              <a:t>2</a:t>
            </a:r>
            <a:r>
              <a:rPr lang="en-US" sz="2400" baseline="30000" dirty="0">
                <a:solidFill>
                  <a:srgbClr val="000000"/>
                </a:solidFill>
                <a:latin typeface="Merriweather" panose="00000500000000000000" pitchFamily="2" charset="0"/>
                <a:ea typeface="Times New Roman"/>
                <a:cs typeface="Times New Roman"/>
              </a:rPr>
              <a:t>nd</a:t>
            </a:r>
            <a:r>
              <a:rPr lang="en-US" sz="2400" dirty="0">
                <a:solidFill>
                  <a:srgbClr val="000000"/>
                </a:solidFill>
                <a:latin typeface="Merriweather" panose="00000500000000000000" pitchFamily="2" charset="0"/>
                <a:ea typeface="Times New Roman"/>
                <a:cs typeface="Times New Roman"/>
              </a:rPr>
              <a:t> Circuit initially held that the </a:t>
            </a:r>
            <a:r>
              <a:rPr lang="en-US" sz="2400" dirty="0">
                <a:solidFill>
                  <a:srgbClr val="000000"/>
                </a:solidFill>
                <a:effectLst/>
                <a:latin typeface="Merriweather" panose="00000500000000000000" pitchFamily="2" charset="0"/>
                <a:ea typeface="Times New Roman"/>
                <a:cs typeface="Times New Roman"/>
              </a:rPr>
              <a:t>NBA preempted a NY state law mandating that banks pay at least 2% interest on mortgage escrow accounts. Now on remand to the 2</a:t>
            </a:r>
            <a:r>
              <a:rPr lang="en-US" sz="2400" baseline="30000" dirty="0">
                <a:solidFill>
                  <a:srgbClr val="000000"/>
                </a:solidFill>
                <a:effectLst/>
                <a:latin typeface="Merriweather" panose="00000500000000000000" pitchFamily="2" charset="0"/>
                <a:ea typeface="Times New Roman"/>
                <a:cs typeface="Times New Roman"/>
              </a:rPr>
              <a:t>nd</a:t>
            </a:r>
            <a:r>
              <a:rPr lang="en-US" sz="2400" dirty="0">
                <a:solidFill>
                  <a:srgbClr val="000000"/>
                </a:solidFill>
                <a:effectLst/>
                <a:latin typeface="Merriweather" panose="00000500000000000000" pitchFamily="2" charset="0"/>
                <a:ea typeface="Times New Roman"/>
                <a:cs typeface="Times New Roman"/>
              </a:rPr>
              <a:t> Circuit and could create a circuit split and return to S. Ct.</a:t>
            </a:r>
          </a:p>
          <a:p>
            <a:pPr marL="1028700" lvl="1" indent="-342900">
              <a:lnSpc>
                <a:spcPct val="115000"/>
              </a:lnSpc>
              <a:spcBef>
                <a:spcPts val="1200"/>
              </a:spcBef>
              <a:buClr>
                <a:schemeClr val="tx1"/>
              </a:buClr>
            </a:pPr>
            <a:r>
              <a:rPr lang="en-US" sz="2400" dirty="0">
                <a:solidFill>
                  <a:srgbClr val="000000"/>
                </a:solidFill>
                <a:latin typeface="Merriweather" panose="00000500000000000000" pitchFamily="2" charset="0"/>
                <a:ea typeface="Times New Roman"/>
                <a:cs typeface="Times New Roman"/>
              </a:rPr>
              <a:t>Kivett v. Flagstar Bank, FSB (9</a:t>
            </a:r>
            <a:r>
              <a:rPr lang="en-US" sz="2400" baseline="30000" dirty="0">
                <a:solidFill>
                  <a:srgbClr val="000000"/>
                </a:solidFill>
                <a:latin typeface="Merriweather" panose="00000500000000000000" pitchFamily="2" charset="0"/>
                <a:ea typeface="Times New Roman"/>
                <a:cs typeface="Times New Roman"/>
              </a:rPr>
              <a:t>th</a:t>
            </a:r>
            <a:r>
              <a:rPr lang="en-US" sz="2400" dirty="0">
                <a:solidFill>
                  <a:srgbClr val="000000"/>
                </a:solidFill>
                <a:latin typeface="Merriweather" panose="00000500000000000000" pitchFamily="2" charset="0"/>
                <a:ea typeface="Times New Roman"/>
                <a:cs typeface="Times New Roman"/>
              </a:rPr>
              <a:t> Cir. 2024), Ninth Circuit on remand from S. Ct. post-</a:t>
            </a:r>
            <a:r>
              <a:rPr lang="en-US" sz="2400" i="1" dirty="0">
                <a:solidFill>
                  <a:srgbClr val="000000"/>
                </a:solidFill>
                <a:latin typeface="Merriweather" panose="00000500000000000000" pitchFamily="2" charset="0"/>
                <a:ea typeface="Times New Roman"/>
                <a:cs typeface="Times New Roman"/>
              </a:rPr>
              <a:t>Cantero</a:t>
            </a:r>
            <a:r>
              <a:rPr lang="en-US" sz="2400" dirty="0">
                <a:solidFill>
                  <a:srgbClr val="000000"/>
                </a:solidFill>
                <a:latin typeface="Merriweather" panose="00000500000000000000" pitchFamily="2" charset="0"/>
                <a:ea typeface="Times New Roman"/>
                <a:cs typeface="Times New Roman"/>
              </a:rPr>
              <a:t> found similar CA statute NOT preempted, ignoring “akin to” analysis.</a:t>
            </a:r>
          </a:p>
          <a:p>
            <a:pPr marL="1028700" lvl="1" indent="-342900">
              <a:lnSpc>
                <a:spcPct val="115000"/>
              </a:lnSpc>
              <a:spcBef>
                <a:spcPts val="1200"/>
              </a:spcBef>
              <a:buClr>
                <a:schemeClr val="tx1"/>
              </a:buClr>
            </a:pPr>
            <a:r>
              <a:rPr lang="en-US" sz="2400" dirty="0">
                <a:solidFill>
                  <a:srgbClr val="000000"/>
                </a:solidFill>
                <a:effectLst/>
                <a:latin typeface="Merriweather" panose="00000500000000000000" pitchFamily="2" charset="0"/>
                <a:ea typeface="Times New Roman"/>
                <a:cs typeface="Times New Roman"/>
              </a:rPr>
              <a:t>Conti v. Citizens Bank, N.A. (1</a:t>
            </a:r>
            <a:r>
              <a:rPr lang="en-US" sz="2400" baseline="30000" dirty="0">
                <a:solidFill>
                  <a:srgbClr val="000000"/>
                </a:solidFill>
                <a:effectLst/>
                <a:latin typeface="Merriweather" panose="00000500000000000000" pitchFamily="2" charset="0"/>
                <a:ea typeface="Times New Roman"/>
                <a:cs typeface="Times New Roman"/>
              </a:rPr>
              <a:t>st</a:t>
            </a:r>
            <a:r>
              <a:rPr lang="en-US" sz="2400" dirty="0">
                <a:solidFill>
                  <a:srgbClr val="000000"/>
                </a:solidFill>
                <a:effectLst/>
                <a:latin typeface="Merriweather" panose="00000500000000000000" pitchFamily="2" charset="0"/>
                <a:ea typeface="Times New Roman"/>
                <a:cs typeface="Times New Roman"/>
              </a:rPr>
              <a:t> Cir. 2025), held CA statute NOT preempted, applying </a:t>
            </a:r>
            <a:r>
              <a:rPr lang="en-US" sz="2400" i="1" dirty="0">
                <a:solidFill>
                  <a:srgbClr val="000000"/>
                </a:solidFill>
                <a:effectLst/>
                <a:latin typeface="Merriweather" panose="00000500000000000000" pitchFamily="2" charset="0"/>
                <a:ea typeface="Times New Roman"/>
                <a:cs typeface="Times New Roman"/>
              </a:rPr>
              <a:t>Cantero</a:t>
            </a:r>
            <a:r>
              <a:rPr lang="en-US" sz="2400" dirty="0">
                <a:solidFill>
                  <a:srgbClr val="000000"/>
                </a:solidFill>
                <a:effectLst/>
                <a:latin typeface="Merriweather" panose="00000500000000000000" pitchFamily="2" charset="0"/>
                <a:ea typeface="Times New Roman"/>
                <a:cs typeface="Times New Roman"/>
              </a:rPr>
              <a:t> analysis.</a:t>
            </a:r>
          </a:p>
          <a:p>
            <a:pPr marL="1028700" lvl="1" indent="-342900">
              <a:lnSpc>
                <a:spcPct val="115000"/>
              </a:lnSpc>
              <a:spcBef>
                <a:spcPts val="1200"/>
              </a:spcBef>
              <a:buFont typeface="Symbol"/>
              <a:buChar char=""/>
            </a:pPr>
            <a:endParaRPr lang="en-US" sz="2400" dirty="0">
              <a:solidFill>
                <a:srgbClr val="000000"/>
              </a:solidFill>
              <a:effectLst/>
              <a:latin typeface="Merriweather" panose="00000500000000000000" pitchFamily="2" charset="0"/>
              <a:ea typeface="Times New Roman"/>
              <a:cs typeface="Times New Roman"/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441AFC-64F9-50AB-6FAC-35F02E084989}"/>
              </a:ext>
            </a:extLst>
          </p:cNvPr>
          <p:cNvSpPr txBox="1"/>
          <p:nvPr/>
        </p:nvSpPr>
        <p:spPr>
          <a:xfrm>
            <a:off x="11598275" y="5386039"/>
            <a:ext cx="400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42D38A3-75B2-4819-932D-08DA4DC871CB}" type="slidenum">
              <a:rPr lang="en-US" sz="1600" smtClean="0"/>
              <a:t>14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29090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7B99D-BFAE-E649-8213-A49DA4766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53365"/>
            <a:ext cx="11301984" cy="1325563"/>
          </a:xfrm>
        </p:spPr>
        <p:txBody>
          <a:bodyPr>
            <a:normAutofit/>
          </a:bodyPr>
          <a:lstStyle/>
          <a:p>
            <a:r>
              <a:rPr lang="en-US" sz="4000" dirty="0" err="1"/>
              <a:t>Fintechs</a:t>
            </a:r>
            <a:endParaRPr lang="en-US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DCD84-8208-6848-BD8C-1F0815DFA6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725" y="1578928"/>
            <a:ext cx="11084928" cy="425543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500" dirty="0">
              <a:solidFill>
                <a:srgbClr val="000000"/>
              </a:solidFill>
              <a:latin typeface="Merriweather" panose="00000500000000000000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" panose="00000500000000000000" pitchFamily="2" charset="0"/>
                <a:ea typeface="Times New Roman"/>
                <a:cs typeface="Times New Roman"/>
              </a:rPr>
              <a:t>A nonbank using </a:t>
            </a:r>
            <a:r>
              <a:rPr lang="en-US" sz="2400" dirty="0">
                <a:solidFill>
                  <a:srgbClr val="000000"/>
                </a:solidFill>
                <a:latin typeface="Merriweather" panose="00000500000000000000" pitchFamily="2" charset="0"/>
                <a:ea typeface="Times New Roman"/>
                <a:cs typeface="Times New Roman"/>
              </a:rPr>
              <a:t>technology to provide financial services or products to customers in new ways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rriweather" panose="00000500000000000000" pitchFamily="2" charset="0"/>
              <a:ea typeface="Times New Roman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" panose="00000500000000000000" pitchFamily="2" charset="0"/>
                <a:ea typeface="Times New Roman"/>
                <a:cs typeface="Times New Roman"/>
              </a:rPr>
              <a:t>Deconstruction of banking into its separate pieces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Merriweather" panose="00000500000000000000" pitchFamily="2" charset="0"/>
                <a:ea typeface="Times New Roman"/>
                <a:cs typeface="Times New Roman"/>
              </a:rPr>
              <a:t>Reconstructing those pieces within the tech sphere, rather than the financial institutions sphere</a:t>
            </a: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" panose="00000500000000000000" pitchFamily="2" charset="0"/>
                <a:ea typeface="Times New Roman"/>
                <a:cs typeface="Times New Roman"/>
              </a:rPr>
              <a:t>Potential ways for fintech to position itself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Merriweather" panose="00000500000000000000" pitchFamily="2" charset="0"/>
                <a:ea typeface="Times New Roman"/>
                <a:cs typeface="Times New Roman"/>
              </a:rPr>
              <a:t>Deconstruct and provide one or more products or services (subject to state licensing requirements and CFPB rules and oversight)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" panose="00000500000000000000" pitchFamily="2" charset="0"/>
                <a:ea typeface="Times New Roman"/>
                <a:cs typeface="Times New Roman"/>
              </a:rPr>
              <a:t>Partner with a bank (Interagency Guidance on Third-Party Relationships: Risk Management (June 2023)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Merriweather" panose="00000500000000000000" pitchFamily="2" charset="0"/>
                <a:ea typeface="Times New Roman"/>
                <a:cs typeface="Times New Roman"/>
              </a:rPr>
              <a:t>Become a bank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rriweather" panose="00000500000000000000" pitchFamily="2" charset="0"/>
              <a:ea typeface="Times New Roman"/>
              <a:cs typeface="Times New Roman"/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55C21F-6362-CC4A-7928-C165DD0C8732}"/>
              </a:ext>
            </a:extLst>
          </p:cNvPr>
          <p:cNvSpPr txBox="1"/>
          <p:nvPr/>
        </p:nvSpPr>
        <p:spPr>
          <a:xfrm>
            <a:off x="11598275" y="5386039"/>
            <a:ext cx="400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42D38A3-75B2-4819-932D-08DA4DC871CB}" type="slidenum">
              <a:rPr lang="en-US" sz="1600" smtClean="0"/>
              <a:t>15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74162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C99F9-618E-53B1-4472-B5C832DDD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3A402-9423-172F-28B2-346A6955B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53365"/>
            <a:ext cx="11301984" cy="1325563"/>
          </a:xfrm>
        </p:spPr>
        <p:txBody>
          <a:bodyPr>
            <a:normAutofit/>
          </a:bodyPr>
          <a:lstStyle/>
          <a:p>
            <a:r>
              <a:rPr lang="en-US" sz="4000" dirty="0" err="1"/>
              <a:t>Fintechs</a:t>
            </a:r>
            <a:r>
              <a:rPr lang="en-US" sz="4000" dirty="0"/>
              <a:t> versus Banking as a Service (BaaS)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47850B-362D-C1A3-BF39-B875BC4562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725" y="1578928"/>
            <a:ext cx="11084928" cy="41269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500" dirty="0">
              <a:solidFill>
                <a:srgbClr val="000000"/>
              </a:solidFill>
              <a:latin typeface="Merriweather" panose="00000500000000000000" pitchFamily="2" charset="0"/>
            </a:endParaRPr>
          </a:p>
          <a:p>
            <a:pPr marL="342900" indent="-342900">
              <a:lnSpc>
                <a:spcPct val="115000"/>
              </a:lnSpc>
              <a:spcBef>
                <a:spcPts val="1200"/>
              </a:spcBef>
              <a:buFont typeface="Symbol"/>
              <a:buChar char=""/>
              <a:defRPr/>
            </a:pPr>
            <a:r>
              <a:rPr lang="en-US" sz="2400" dirty="0">
                <a:solidFill>
                  <a:srgbClr val="000000"/>
                </a:solidFill>
                <a:latin typeface="Merriweather" panose="00000500000000000000" pitchFamily="2" charset="0"/>
                <a:cs typeface="Times New Roman"/>
              </a:rPr>
              <a:t>Fintech companies use digital solutions to improve financial services (that may be delivered by banks or by fintech – the bank is buying the service from the fintech)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" panose="00000500000000000000" pitchFamily="2" charset="0"/>
                <a:ea typeface="Times New Roman"/>
                <a:cs typeface="Times New Roman"/>
              </a:rPr>
              <a:t> BaaS allows nonbank businesses to provide financial services using traditional bank technology and regulatory framework (the bank is selling services to the fintech)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Merriweather" panose="00000500000000000000" pitchFamily="2" charset="0"/>
                <a:ea typeface="Times New Roman"/>
                <a:cs typeface="Times New Roman"/>
              </a:rPr>
              <a:t>Both are often referred to as bank-fintech partnerships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rriweather" panose="00000500000000000000" pitchFamily="2" charset="0"/>
              <a:ea typeface="Times New Roman"/>
              <a:cs typeface="Times New Roman"/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5CB3AD-F17D-22B9-2BFA-463909C9B887}"/>
              </a:ext>
            </a:extLst>
          </p:cNvPr>
          <p:cNvSpPr txBox="1"/>
          <p:nvPr/>
        </p:nvSpPr>
        <p:spPr>
          <a:xfrm>
            <a:off x="11598275" y="5386039"/>
            <a:ext cx="400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42D38A3-75B2-4819-932D-08DA4DC871CB}" type="slidenum">
              <a:rPr lang="en-US" sz="1600" smtClean="0"/>
              <a:t>16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49691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7B99D-BFAE-E649-8213-A49DA4766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53365"/>
            <a:ext cx="11301984" cy="1325563"/>
          </a:xfrm>
        </p:spPr>
        <p:txBody>
          <a:bodyPr>
            <a:normAutofit/>
          </a:bodyPr>
          <a:lstStyle/>
          <a:p>
            <a:r>
              <a:rPr lang="en-US" sz="4000" dirty="0"/>
              <a:t>Attraction of Bank Charter for </a:t>
            </a:r>
            <a:r>
              <a:rPr lang="en-US" sz="4000" dirty="0" err="1"/>
              <a:t>Fintechs</a:t>
            </a:r>
            <a:endParaRPr lang="en-US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DCD84-8208-6848-BD8C-1F0815DFA6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725" y="1578928"/>
            <a:ext cx="11084928" cy="40354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500" dirty="0">
              <a:solidFill>
                <a:srgbClr val="00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" panose="00000500000000000000" pitchFamily="2" charset="0"/>
                <a:ea typeface="Times New Roman"/>
                <a:cs typeface="Times New Roman"/>
              </a:rPr>
              <a:t>Raise funds at risk-free rates via federal deposit insurance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Merriweather" panose="00000500000000000000" pitchFamily="2" charset="0"/>
                <a:ea typeface="Times New Roman"/>
                <a:cs typeface="Times New Roman"/>
              </a:rPr>
              <a:t>Bank exportation of interest rates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Merriweather" panose="00000500000000000000" pitchFamily="2" charset="0"/>
                <a:ea typeface="Times New Roman"/>
                <a:cs typeface="Times New Roman"/>
              </a:rPr>
              <a:t>Access to payments system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" panose="00000500000000000000" pitchFamily="2" charset="0"/>
                <a:ea typeface="Times New Roman"/>
                <a:cs typeface="Times New Roman"/>
              </a:rPr>
              <a:t>Access to discount window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Merriweather" panose="00000500000000000000" pitchFamily="2" charset="0"/>
                <a:ea typeface="Times New Roman"/>
                <a:cs typeface="Times New Roman"/>
              </a:rPr>
              <a:t>Preemption of state law if a national/federal bank charter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" panose="00000500000000000000" pitchFamily="2" charset="0"/>
                <a:ea typeface="Times New Roman"/>
                <a:cs typeface="Times New Roman"/>
              </a:rPr>
              <a:t>For ILCs, not be subject to BHCA activity limits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3A3D08-2883-980F-05F9-667442CCAEEF}"/>
              </a:ext>
            </a:extLst>
          </p:cNvPr>
          <p:cNvSpPr txBox="1"/>
          <p:nvPr/>
        </p:nvSpPr>
        <p:spPr>
          <a:xfrm>
            <a:off x="11598275" y="5386039"/>
            <a:ext cx="400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42D38A3-75B2-4819-932D-08DA4DC871CB}" type="slidenum">
              <a:rPr lang="en-US" sz="1600" smtClean="0"/>
              <a:t>17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20338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7B99D-BFAE-E649-8213-A49DA4766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53365"/>
            <a:ext cx="11301984" cy="1325563"/>
          </a:xfrm>
        </p:spPr>
        <p:txBody>
          <a:bodyPr>
            <a:normAutofit/>
          </a:bodyPr>
          <a:lstStyle/>
          <a:p>
            <a:r>
              <a:rPr lang="en-US" sz="4000" dirty="0"/>
              <a:t>Bank Charter Options for </a:t>
            </a:r>
            <a:r>
              <a:rPr lang="en-US" sz="4000" dirty="0" err="1"/>
              <a:t>Fintechs</a:t>
            </a:r>
            <a:r>
              <a:rPr lang="en-US" sz="4000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DCD84-8208-6848-BD8C-1F0815DFA6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725" y="1578928"/>
            <a:ext cx="11084928" cy="403548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500" dirty="0">
              <a:solidFill>
                <a:srgbClr val="00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" panose="00000500000000000000" pitchFamily="2" charset="0"/>
                <a:ea typeface="Times New Roman"/>
                <a:cs typeface="Times New Roman"/>
              </a:rPr>
              <a:t>OCC Full-Service Charter, 12 USC 24</a:t>
            </a:r>
          </a:p>
          <a:p>
            <a:pPr marL="1028700" lvl="1" indent="-342900">
              <a:lnSpc>
                <a:spcPct val="115000"/>
              </a:lnSpc>
              <a:spcBef>
                <a:spcPts val="1200"/>
              </a:spcBef>
              <a:buClrTx/>
              <a:buSzTx/>
              <a:buFont typeface="Symbol"/>
              <a:buChar char=""/>
              <a:defRPr/>
            </a:pPr>
            <a:r>
              <a:rPr lang="en-US" sz="2400" dirty="0">
                <a:solidFill>
                  <a:srgbClr val="000000"/>
                </a:solidFill>
                <a:latin typeface="Merriweather" panose="00000500000000000000" pitchFamily="2" charset="0"/>
                <a:cs typeface="Times New Roman"/>
              </a:rPr>
              <a:t>Varo Money; SoFi Bank</a:t>
            </a:r>
          </a:p>
          <a:p>
            <a:pPr marL="1028700" lvl="1" indent="-342900">
              <a:lnSpc>
                <a:spcPct val="115000"/>
              </a:lnSpc>
              <a:spcBef>
                <a:spcPts val="1200"/>
              </a:spcBef>
              <a:buClrTx/>
              <a:buSzTx/>
              <a:buFont typeface="Symbol"/>
              <a:buChar char=""/>
              <a:defRPr/>
            </a:pPr>
            <a:r>
              <a:rPr lang="en-US" sz="2400" dirty="0">
                <a:solidFill>
                  <a:srgbClr val="000000"/>
                </a:solidFill>
                <a:latin typeface="Merriweather" panose="00000500000000000000" pitchFamily="2" charset="0"/>
                <a:cs typeface="Times New Roman"/>
              </a:rPr>
              <a:t>Erebor Bank, 1</a:t>
            </a:r>
            <a:r>
              <a:rPr lang="en-US" sz="2400" baseline="30000" dirty="0">
                <a:solidFill>
                  <a:srgbClr val="000000"/>
                </a:solidFill>
                <a:latin typeface="Merriweather" panose="00000500000000000000" pitchFamily="2" charset="0"/>
                <a:cs typeface="Times New Roman"/>
              </a:rPr>
              <a:t>st</a:t>
            </a:r>
            <a:r>
              <a:rPr lang="en-US" sz="2400" dirty="0">
                <a:solidFill>
                  <a:srgbClr val="000000"/>
                </a:solidFill>
                <a:latin typeface="Merriweather" panose="00000500000000000000" pitchFamily="2" charset="0"/>
                <a:cs typeface="Times New Roman"/>
              </a:rPr>
              <a:t> national bank charter approved in Trump 2. To hold crypto assets on own balance sheet and not just custody those assets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Merriweather" panose="00000500000000000000" pitchFamily="2" charset="0"/>
                <a:cs typeface="Times New Roman"/>
              </a:rPr>
              <a:t>OCC National Trust Charter, 12 USC 27(a) (charters for banks whose operations are limited to those of a trust company), 92a (fiduciary powers of national banks), 12 CFR 5.20 (amendment effective April 1, 2026, may expand activities from “fiduciary activities” to “operations of a trust company and activities related thereto,” OCC Interpretive Letter # 1176 (2021, authored by Jonathan Gould when he served as OCC Chief Counsel)</a:t>
            </a:r>
          </a:p>
          <a:p>
            <a:pPr marL="1028700" lvl="1" indent="-342900">
              <a:lnSpc>
                <a:spcPct val="115000"/>
              </a:lnSpc>
              <a:spcBef>
                <a:spcPts val="1200"/>
              </a:spcBef>
              <a:buClrTx/>
              <a:buSzTx/>
              <a:defRPr/>
            </a:pPr>
            <a:r>
              <a:rPr lang="en-US" sz="2400" dirty="0">
                <a:solidFill>
                  <a:srgbClr val="000000"/>
                </a:solidFill>
                <a:latin typeface="Merriweather" panose="00000500000000000000" pitchFamily="2" charset="0"/>
                <a:cs typeface="Times New Roman"/>
              </a:rPr>
              <a:t>No deposit taking or commercial lending, but may engage in custody, settlement, asset servicing, and fiduciary roles; is a minimum amount of fiduciary activity required?</a:t>
            </a:r>
          </a:p>
          <a:p>
            <a:pPr marL="1028700" lvl="1" indent="-342900">
              <a:lnSpc>
                <a:spcPct val="115000"/>
              </a:lnSpc>
              <a:spcBef>
                <a:spcPts val="1200"/>
              </a:spcBef>
              <a:buClrTx/>
              <a:buSzTx/>
              <a:defRPr/>
            </a:pPr>
            <a:r>
              <a:rPr lang="en-US" sz="2400" dirty="0">
                <a:solidFill>
                  <a:srgbClr val="000000"/>
                </a:solidFill>
                <a:latin typeface="Merriweather" panose="00000500000000000000" pitchFamily="2" charset="0"/>
                <a:cs typeface="Times New Roman"/>
              </a:rPr>
              <a:t>Over 60 national trust banks, including Anchorage Digital</a:t>
            </a:r>
          </a:p>
          <a:p>
            <a:pPr marL="1028700" lvl="1" indent="-342900">
              <a:lnSpc>
                <a:spcPct val="115000"/>
              </a:lnSpc>
              <a:spcBef>
                <a:spcPts val="1200"/>
              </a:spcBef>
              <a:buClrTx/>
              <a:buSzTx/>
              <a:defRPr/>
            </a:pPr>
            <a:r>
              <a:rPr lang="en-US" sz="2400" dirty="0">
                <a:solidFill>
                  <a:srgbClr val="000000"/>
                </a:solidFill>
                <a:latin typeface="Merriweather" panose="00000500000000000000" pitchFamily="2" charset="0"/>
                <a:cs typeface="Times New Roman"/>
              </a:rPr>
              <a:t>Recent conditional approvals for digital asset firms: Circle, Ripple, Paxos, while other approvals were to convert from state charters to national trust charters  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CE85F0-112B-2017-977C-CAA15DFA4699}"/>
              </a:ext>
            </a:extLst>
          </p:cNvPr>
          <p:cNvSpPr txBox="1"/>
          <p:nvPr/>
        </p:nvSpPr>
        <p:spPr>
          <a:xfrm>
            <a:off x="11598275" y="5386039"/>
            <a:ext cx="400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42D38A3-75B2-4819-932D-08DA4DC871CB}" type="slidenum">
              <a:rPr lang="en-US" sz="1600" smtClean="0"/>
              <a:t>18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55888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90F2E-6711-9678-134E-11C5BA508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A221D-78A7-82CA-54D6-54BC7E584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53365"/>
            <a:ext cx="11301984" cy="1325563"/>
          </a:xfrm>
        </p:spPr>
        <p:txBody>
          <a:bodyPr>
            <a:normAutofit/>
          </a:bodyPr>
          <a:lstStyle/>
          <a:p>
            <a:r>
              <a:rPr lang="en-US" sz="4000" dirty="0"/>
              <a:t>Bank Charter Options for </a:t>
            </a:r>
            <a:r>
              <a:rPr lang="en-US" sz="4000" dirty="0" err="1"/>
              <a:t>Fintechs</a:t>
            </a:r>
            <a:r>
              <a:rPr lang="en-US" sz="4000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6472FE-1566-4017-C54B-215C712B9F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725" y="1578928"/>
            <a:ext cx="11084928" cy="40354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500" dirty="0">
              <a:solidFill>
                <a:srgbClr val="00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" panose="00000500000000000000" pitchFamily="2" charset="0"/>
                <a:ea typeface="Times New Roman"/>
                <a:cs typeface="Times New Roman"/>
              </a:rPr>
              <a:t> Industrial Loan Company/Industrial Bank</a:t>
            </a:r>
          </a:p>
          <a:p>
            <a:pPr marL="1028700" lvl="1" indent="-342900">
              <a:lnSpc>
                <a:spcPct val="115000"/>
              </a:lnSpc>
              <a:spcBef>
                <a:spcPts val="1200"/>
              </a:spcBef>
              <a:buClrTx/>
              <a:buSzTx/>
              <a:buFont typeface="Symbol"/>
              <a:buChar char="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" panose="00000500000000000000" pitchFamily="2" charset="0"/>
                <a:ea typeface="Times New Roman"/>
                <a:cs typeface="Times New Roman"/>
              </a:rPr>
              <a:t>Handful of states (Utah and Nevada are prominent)</a:t>
            </a:r>
          </a:p>
          <a:p>
            <a:pPr marL="1028700" lvl="1" indent="-342900">
              <a:lnSpc>
                <a:spcPct val="115000"/>
              </a:lnSpc>
              <a:spcBef>
                <a:spcPts val="1200"/>
              </a:spcBef>
              <a:buClrTx/>
              <a:buSzTx/>
              <a:buFont typeface="Symbol"/>
              <a:buChar char=""/>
              <a:defRPr/>
            </a:pPr>
            <a:r>
              <a:rPr lang="en-US" sz="2400" dirty="0">
                <a:solidFill>
                  <a:srgbClr val="000000"/>
                </a:solidFill>
                <a:latin typeface="Merriweather" panose="00000500000000000000" pitchFamily="2" charset="0"/>
                <a:ea typeface="Times New Roman"/>
                <a:cs typeface="Times New Roman"/>
              </a:rPr>
              <a:t>Not a “bank” under BHCA – no activity limits elsewhere in the holding company structure</a:t>
            </a:r>
          </a:p>
          <a:p>
            <a:pPr marL="1028700" lvl="1" indent="-342900">
              <a:lnSpc>
                <a:spcPct val="115000"/>
              </a:lnSpc>
              <a:spcBef>
                <a:spcPts val="1200"/>
              </a:spcBef>
              <a:buClrTx/>
              <a:buSzTx/>
              <a:buFont typeface="Symbol"/>
              <a:buChar char=""/>
              <a:defRPr/>
            </a:pPr>
            <a:r>
              <a:rPr lang="en-US" sz="2400" dirty="0">
                <a:solidFill>
                  <a:srgbClr val="000000"/>
                </a:solidFill>
                <a:latin typeface="Merriweather" panose="00000500000000000000" pitchFamily="2" charset="0"/>
                <a:ea typeface="Times New Roman"/>
                <a:cs typeface="Times New Roman"/>
              </a:rPr>
              <a:t>But bank advantage of interest rate exportation and access to payments system</a:t>
            </a:r>
          </a:p>
          <a:p>
            <a:pPr marL="1028700" lvl="1" indent="-342900">
              <a:lnSpc>
                <a:spcPct val="115000"/>
              </a:lnSpc>
              <a:spcBef>
                <a:spcPts val="1200"/>
              </a:spcBef>
              <a:buClrTx/>
              <a:buSzTx/>
              <a:buFont typeface="Symbol"/>
              <a:buChar char="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" panose="00000500000000000000" pitchFamily="2" charset="0"/>
                <a:ea typeface="Times New Roman"/>
                <a:cs typeface="Times New Roman"/>
              </a:rPr>
              <a:t>FDIC </a:t>
            </a:r>
            <a:r>
              <a:rPr lang="en-US" sz="2400" dirty="0">
                <a:solidFill>
                  <a:srgbClr val="000000"/>
                </a:solidFill>
                <a:latin typeface="Merriweather" panose="00000500000000000000" pitchFamily="2" charset="0"/>
                <a:ea typeface="Times New Roman"/>
                <a:cs typeface="Times New Roman"/>
              </a:rPr>
              <a:t>approved insurance applications in March 2020 for Square Bank and </a:t>
            </a:r>
            <a:r>
              <a:rPr lang="en-US" sz="2400" dirty="0" err="1">
                <a:solidFill>
                  <a:srgbClr val="000000"/>
                </a:solidFill>
                <a:latin typeface="Merriweather" panose="00000500000000000000" pitchFamily="2" charset="0"/>
                <a:ea typeface="Times New Roman"/>
                <a:cs typeface="Times New Roman"/>
              </a:rPr>
              <a:t>NelnetBank</a:t>
            </a:r>
            <a:endParaRPr lang="en-US" sz="2400" dirty="0">
              <a:solidFill>
                <a:srgbClr val="000000"/>
              </a:solidFill>
              <a:latin typeface="Merriweather" panose="00000500000000000000" pitchFamily="2" charset="0"/>
              <a:ea typeface="Times New Roman"/>
              <a:cs typeface="Times New Roman"/>
            </a:endParaRPr>
          </a:p>
          <a:p>
            <a:pPr marL="1028700" lvl="1" indent="-342900">
              <a:lnSpc>
                <a:spcPct val="115000"/>
              </a:lnSpc>
              <a:spcBef>
                <a:spcPts val="1200"/>
              </a:spcBef>
              <a:buClrTx/>
              <a:buSzTx/>
              <a:buFont typeface="Symbol"/>
              <a:buChar char=""/>
              <a:defRPr/>
            </a:pPr>
            <a:r>
              <a:rPr lang="en-US" sz="2400" dirty="0">
                <a:solidFill>
                  <a:srgbClr val="000000"/>
                </a:solidFill>
                <a:latin typeface="Merriweather" panose="00000500000000000000" pitchFamily="2" charset="0"/>
                <a:ea typeface="Times New Roman"/>
                <a:cs typeface="Times New Roman"/>
              </a:rPr>
              <a:t>FDIC approved insurance applications in 2026 for Ford Credit Bank and GM Financial Bank </a:t>
            </a:r>
          </a:p>
          <a:p>
            <a:pPr marL="1028700" lvl="1" indent="-342900">
              <a:lnSpc>
                <a:spcPct val="115000"/>
              </a:lnSpc>
              <a:spcBef>
                <a:spcPts val="1200"/>
              </a:spcBef>
              <a:buClrTx/>
              <a:buSzTx/>
              <a:buFont typeface="Symbol"/>
              <a:buChar char=""/>
              <a:defRPr/>
            </a:pPr>
            <a:r>
              <a:rPr lang="en-US" sz="2400" dirty="0">
                <a:solidFill>
                  <a:srgbClr val="000000"/>
                </a:solidFill>
                <a:latin typeface="Merriweather" panose="00000500000000000000" pitchFamily="2" charset="0"/>
                <a:ea typeface="Times New Roman"/>
                <a:cs typeface="Times New Roman"/>
              </a:rPr>
              <a:t>2021 FDIC rule requires FDIC oversight of companies controlling an ILC</a:t>
            </a:r>
          </a:p>
          <a:p>
            <a:pPr marL="1485900" lvl="2" indent="-342900">
              <a:lnSpc>
                <a:spcPct val="115000"/>
              </a:lnSpc>
              <a:spcBef>
                <a:spcPts val="1200"/>
              </a:spcBef>
              <a:buClrTx/>
              <a:buSzTx/>
              <a:buFont typeface="Symbol"/>
              <a:buChar char=""/>
              <a:defRPr/>
            </a:pPr>
            <a:r>
              <a:rPr lang="en-US" sz="2400" dirty="0">
                <a:solidFill>
                  <a:srgbClr val="000000"/>
                </a:solidFill>
                <a:latin typeface="Merriweather" panose="00000500000000000000" pitchFamily="2" charset="0"/>
                <a:ea typeface="Times New Roman"/>
                <a:cs typeface="Times New Roman"/>
              </a:rPr>
              <a:t>2024 Proposed Rule withdrawn</a:t>
            </a:r>
          </a:p>
          <a:p>
            <a:pPr marL="1485900" lvl="2" indent="-342900">
              <a:lnSpc>
                <a:spcPct val="115000"/>
              </a:lnSpc>
              <a:spcBef>
                <a:spcPts val="1200"/>
              </a:spcBef>
              <a:buClrTx/>
              <a:buSzTx/>
              <a:buFont typeface="Symbol"/>
              <a:buChar char=""/>
              <a:defRPr/>
            </a:pPr>
            <a:r>
              <a:rPr lang="en-US" sz="2400" dirty="0">
                <a:solidFill>
                  <a:srgbClr val="000000"/>
                </a:solidFill>
                <a:latin typeface="Merriweather" panose="00000500000000000000" pitchFamily="2" charset="0"/>
                <a:ea typeface="Times New Roman"/>
                <a:cs typeface="Times New Roman"/>
              </a:rPr>
              <a:t>2025 Request for Information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6276E0-774D-25E9-0D60-90AC23360763}"/>
              </a:ext>
            </a:extLst>
          </p:cNvPr>
          <p:cNvSpPr txBox="1"/>
          <p:nvPr/>
        </p:nvSpPr>
        <p:spPr>
          <a:xfrm>
            <a:off x="11598275" y="5386039"/>
            <a:ext cx="400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42D38A3-75B2-4819-932D-08DA4DC871CB}" type="slidenum">
              <a:rPr lang="en-US" sz="1600" smtClean="0"/>
              <a:t>19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76223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7B99D-BFAE-E649-8213-A49DA4766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Center for Banking and Finance</a:t>
            </a:r>
            <a:endParaRPr lang="en-US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DCD84-8208-6848-BD8C-1F0815DFA6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725" y="1578928"/>
            <a:ext cx="11084928" cy="40354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500" dirty="0">
              <a:solidFill>
                <a:srgbClr val="000000"/>
              </a:solidFill>
            </a:endParaRPr>
          </a:p>
          <a:p>
            <a:pPr marL="0" lvl="0" indent="0">
              <a:buClrTx/>
              <a:buNone/>
            </a:pPr>
            <a:r>
              <a:rPr lang="en-US" sz="2300" dirty="0">
                <a:solidFill>
                  <a:srgbClr val="000000"/>
                </a:solidFill>
                <a:latin typeface="Merriweather" panose="00000500000000000000" pitchFamily="2" charset="0"/>
              </a:rPr>
              <a:t>Study of Legal and Policy Issues Related to Banking</a:t>
            </a:r>
          </a:p>
          <a:p>
            <a:pPr marL="914400" lvl="1" indent="-457200">
              <a:buClrTx/>
              <a:buFont typeface="Arial" pitchFamily="34" charset="0"/>
              <a:buChar char="•"/>
            </a:pPr>
            <a:r>
              <a:rPr lang="en-US" sz="2300" i="1" dirty="0">
                <a:solidFill>
                  <a:srgbClr val="000000"/>
                </a:solidFill>
                <a:latin typeface="Merriweather" panose="00000500000000000000" pitchFamily="2" charset="0"/>
              </a:rPr>
              <a:t>North Carolina Banking Institute Journal</a:t>
            </a:r>
            <a:endParaRPr lang="en-US" sz="2300" dirty="0">
              <a:solidFill>
                <a:srgbClr val="000000"/>
              </a:solidFill>
              <a:latin typeface="Merriweather" panose="00000500000000000000" pitchFamily="2" charset="0"/>
            </a:endParaRPr>
          </a:p>
          <a:p>
            <a:pPr marL="0" lvl="0" indent="0">
              <a:buClrTx/>
              <a:buNone/>
            </a:pPr>
            <a:r>
              <a:rPr lang="en-US" sz="2300" dirty="0">
                <a:solidFill>
                  <a:srgbClr val="000000"/>
                </a:solidFill>
                <a:latin typeface="Merriweather" panose="00000500000000000000" pitchFamily="2" charset="0"/>
              </a:rPr>
              <a:t>Advance the Teaching of Banking and Finance</a:t>
            </a:r>
          </a:p>
          <a:p>
            <a:pPr marL="914400" lvl="1" indent="-457200">
              <a:buClrTx/>
              <a:buFont typeface="Arial" pitchFamily="34" charset="0"/>
              <a:buChar char="•"/>
            </a:pPr>
            <a:r>
              <a:rPr lang="en-US" sz="2300" i="1" dirty="0">
                <a:solidFill>
                  <a:srgbClr val="000000"/>
                </a:solidFill>
                <a:latin typeface="Merriweather" panose="00000500000000000000" pitchFamily="2" charset="0"/>
              </a:rPr>
              <a:t>Regulation of Bank Financial Service Activities </a:t>
            </a:r>
            <a:r>
              <a:rPr lang="en-US" sz="2300" dirty="0">
                <a:solidFill>
                  <a:srgbClr val="000000"/>
                </a:solidFill>
                <a:latin typeface="Merriweather" panose="00000500000000000000" pitchFamily="2" charset="0"/>
              </a:rPr>
              <a:t>(6</a:t>
            </a:r>
            <a:r>
              <a:rPr lang="en-US" sz="2300" baseline="30000" dirty="0">
                <a:solidFill>
                  <a:srgbClr val="000000"/>
                </a:solidFill>
                <a:latin typeface="Merriweather" panose="00000500000000000000" pitchFamily="2" charset="0"/>
              </a:rPr>
              <a:t>th</a:t>
            </a:r>
            <a:r>
              <a:rPr lang="en-US" sz="2300" dirty="0">
                <a:solidFill>
                  <a:srgbClr val="000000"/>
                </a:solidFill>
                <a:latin typeface="Merriweather" panose="00000500000000000000" pitchFamily="2" charset="0"/>
              </a:rPr>
              <a:t> edition 2022)</a:t>
            </a:r>
          </a:p>
          <a:p>
            <a:pPr marL="0" lvl="0" indent="0">
              <a:buClrTx/>
              <a:buNone/>
            </a:pPr>
            <a:r>
              <a:rPr lang="en-US" sz="2300" dirty="0">
                <a:solidFill>
                  <a:srgbClr val="000000"/>
                </a:solidFill>
                <a:latin typeface="Merriweather" panose="00000500000000000000" pitchFamily="2" charset="0"/>
              </a:rPr>
              <a:t>Sponsor Conferences for Industry Professionals</a:t>
            </a:r>
          </a:p>
          <a:p>
            <a:pPr marL="857250" lvl="1" indent="-457200">
              <a:buClrTx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0000"/>
                </a:solidFill>
                <a:latin typeface="Merriweather" panose="00000500000000000000" pitchFamily="2" charset="0"/>
              </a:rPr>
              <a:t>2026 Banking Institute, March 26-27</a:t>
            </a:r>
            <a:endParaRPr lang="en-US" sz="1900" dirty="0">
              <a:solidFill>
                <a:srgbClr val="000000"/>
              </a:solidFill>
              <a:latin typeface="Merriweather" panose="00000500000000000000" pitchFamily="2" charset="0"/>
            </a:endParaRPr>
          </a:p>
          <a:p>
            <a:pPr marL="400050" lvl="1" indent="0">
              <a:buClrTx/>
            </a:pPr>
            <a:endParaRPr lang="en-US" sz="2300" dirty="0">
              <a:solidFill>
                <a:srgbClr val="000000"/>
              </a:solidFill>
            </a:endParaRPr>
          </a:p>
          <a:p>
            <a:pPr marL="914400" lvl="1" indent="-457200">
              <a:buClr>
                <a:schemeClr val="tx1"/>
              </a:buClr>
              <a:buFont typeface="Arial" pitchFamily="34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C14200-37A1-DC46-9EAF-489A2F118E82}"/>
              </a:ext>
            </a:extLst>
          </p:cNvPr>
          <p:cNvSpPr txBox="1"/>
          <p:nvPr/>
        </p:nvSpPr>
        <p:spPr>
          <a:xfrm>
            <a:off x="11678653" y="5386039"/>
            <a:ext cx="320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42D38A3-75B2-4819-932D-08DA4DC871CB}" type="slidenum">
              <a:rPr lang="en-US" sz="1600" smtClean="0"/>
              <a:t>2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78967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7B99D-BFAE-E649-8213-A49DA4766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53365"/>
            <a:ext cx="11301984" cy="1325563"/>
          </a:xfrm>
        </p:spPr>
        <p:txBody>
          <a:bodyPr>
            <a:normAutofit/>
          </a:bodyPr>
          <a:lstStyle/>
          <a:p>
            <a:r>
              <a:rPr lang="en-US" sz="4000" dirty="0"/>
              <a:t>Bank Charter Options for </a:t>
            </a:r>
            <a:r>
              <a:rPr lang="en-US" sz="4000" dirty="0" err="1"/>
              <a:t>Fintechs</a:t>
            </a:r>
            <a:endParaRPr lang="en-US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DCD84-8208-6848-BD8C-1F0815DFA6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725" y="1578928"/>
            <a:ext cx="11084928" cy="40354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500" dirty="0">
              <a:solidFill>
                <a:srgbClr val="000000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" panose="00000500000000000000" pitchFamily="2" charset="0"/>
                <a:ea typeface="Times New Roman"/>
                <a:cs typeface="Times New Roman"/>
              </a:rPr>
              <a:t>OCC’s Special Purpose National Bank (Trump 1 Administration)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" panose="00000500000000000000" pitchFamily="2" charset="0"/>
                <a:ea typeface="Times New Roman"/>
                <a:cs typeface="Times New Roman"/>
              </a:rPr>
              <a:t>Floated, but no charters granted </a:t>
            </a:r>
          </a:p>
          <a:p>
            <a:pPr marL="1028700" lvl="1" indent="-342900">
              <a:lnSpc>
                <a:spcPct val="115000"/>
              </a:lnSpc>
              <a:spcBef>
                <a:spcPts val="1200"/>
              </a:spcBef>
              <a:buClrTx/>
              <a:buSzTx/>
              <a:buFont typeface="Symbol"/>
              <a:buChar char=""/>
              <a:defRPr/>
            </a:pPr>
            <a:r>
              <a:rPr lang="en-US" sz="2400" dirty="0">
                <a:solidFill>
                  <a:srgbClr val="000000"/>
                </a:solidFill>
                <a:latin typeface="Merriweather" panose="00000500000000000000" pitchFamily="2" charset="0"/>
                <a:ea typeface="Times New Roman"/>
                <a:cs typeface="Times New Roman"/>
              </a:rPr>
              <a:t>May not accept deposits (Is this a necessary predicate of banking? Other SPNB’s –trust banks and banker’s banks authorized by Congress)</a:t>
            </a:r>
          </a:p>
          <a:p>
            <a:pPr marL="1028700" lvl="1" indent="-342900">
              <a:lnSpc>
                <a:spcPct val="115000"/>
              </a:lnSpc>
              <a:spcBef>
                <a:spcPts val="1200"/>
              </a:spcBef>
              <a:buClrTx/>
              <a:buSzTx/>
              <a:buFont typeface="Symbol"/>
              <a:buChar char=""/>
              <a:defRPr/>
            </a:pP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" panose="00000500000000000000" pitchFamily="2" charset="0"/>
                <a:ea typeface="Times New Roman"/>
                <a:cs typeface="Times New Roman"/>
              </a:rPr>
              <a:t>Language from the FRA (every NB must have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" panose="00000500000000000000" pitchFamily="2" charset="0"/>
                <a:ea typeface="Times New Roman"/>
                <a:cs typeface="Times New Roman"/>
              </a:rPr>
              <a:t>deposit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" panose="00000500000000000000" pitchFamily="2" charset="0"/>
                <a:ea typeface="Times New Roman"/>
                <a:cs typeface="Times New Roman"/>
              </a:rPr>
              <a:t> insurance) and BHCA (bank is an “insured bank” or accepts “deposits” and makes commercial loans)</a:t>
            </a:r>
          </a:p>
          <a:p>
            <a:pPr marL="1028700" lvl="1" indent="-342900">
              <a:lnSpc>
                <a:spcPct val="115000"/>
              </a:lnSpc>
              <a:spcBef>
                <a:spcPts val="1200"/>
              </a:spcBef>
              <a:buClrTx/>
              <a:buSzTx/>
              <a:buFont typeface="Symbol"/>
              <a:buChar char=""/>
              <a:defRPr/>
            </a:pPr>
            <a:r>
              <a:rPr lang="en-US" sz="2400" dirty="0">
                <a:solidFill>
                  <a:srgbClr val="000000"/>
                </a:solidFill>
                <a:latin typeface="Merriweather" panose="00000500000000000000" pitchFamily="2" charset="0"/>
                <a:ea typeface="Times New Roman"/>
                <a:cs typeface="Times New Roman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Merriweather" panose="00000500000000000000" pitchFamily="2" charset="0"/>
                <a:ea typeface="Times New Roman"/>
                <a:cs typeface="Times New Roman"/>
              </a:rPr>
              <a:t>Lacewell v. OCC</a:t>
            </a:r>
            <a:r>
              <a:rPr lang="en-US" sz="2400" dirty="0">
                <a:solidFill>
                  <a:srgbClr val="000000"/>
                </a:solidFill>
                <a:latin typeface="Merriweather" panose="00000500000000000000" pitchFamily="2" charset="0"/>
                <a:ea typeface="Times New Roman"/>
                <a:cs typeface="Times New Roman"/>
              </a:rPr>
              <a:t> (2d Cir. 2021) (NYDFS lacked standing)</a:t>
            </a:r>
          </a:p>
          <a:p>
            <a:pPr lvl="1" indent="0">
              <a:lnSpc>
                <a:spcPct val="115000"/>
              </a:lnSpc>
              <a:spcBef>
                <a:spcPts val="1200"/>
              </a:spcBef>
              <a:buClrTx/>
              <a:buSzTx/>
              <a:buNone/>
              <a:defRPr/>
            </a:pP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rriweather" panose="00000500000000000000" pitchFamily="2" charset="0"/>
              <a:ea typeface="Times New Roman"/>
              <a:cs typeface="Times New Roman"/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C70C42-6532-F925-5AAF-891AB0FF89F6}"/>
              </a:ext>
            </a:extLst>
          </p:cNvPr>
          <p:cNvSpPr txBox="1"/>
          <p:nvPr/>
        </p:nvSpPr>
        <p:spPr>
          <a:xfrm>
            <a:off x="11598275" y="5386039"/>
            <a:ext cx="400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42D38A3-75B2-4819-932D-08DA4DC871CB}" type="slidenum">
              <a:rPr lang="en-US" sz="1600" smtClean="0"/>
              <a:t>20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73341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7B99D-BFAE-E649-8213-A49DA4766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53365"/>
            <a:ext cx="11301984" cy="1325563"/>
          </a:xfrm>
        </p:spPr>
        <p:txBody>
          <a:bodyPr>
            <a:normAutofit/>
          </a:bodyPr>
          <a:lstStyle/>
          <a:p>
            <a:r>
              <a:rPr lang="en-US" sz="4000" dirty="0"/>
              <a:t>Bank Charter Options for </a:t>
            </a:r>
            <a:r>
              <a:rPr lang="en-US" sz="4000" dirty="0" err="1"/>
              <a:t>Fintechs</a:t>
            </a:r>
            <a:r>
              <a:rPr lang="en-US" sz="4000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DCD84-8208-6848-BD8C-1F0815DFA6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725" y="1578928"/>
            <a:ext cx="11084928" cy="41269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500" dirty="0">
              <a:solidFill>
                <a:srgbClr val="000000"/>
              </a:solidFill>
              <a:latin typeface="Merriweather" panose="000005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" panose="00000500000000000000" pitchFamily="2" charset="0"/>
                <a:ea typeface="Times New Roman"/>
                <a:cs typeface="Times New Roman"/>
              </a:rPr>
              <a:t>Wyoming Special Purpose Depository Institution</a:t>
            </a:r>
          </a:p>
          <a:p>
            <a:pPr marL="1028700" lvl="1" indent="-342900">
              <a:lnSpc>
                <a:spcPct val="115000"/>
              </a:lnSpc>
              <a:spcBef>
                <a:spcPts val="1200"/>
              </a:spcBef>
              <a:buClrTx/>
              <a:buSzTx/>
              <a:buFont typeface="Symbol"/>
              <a:buChar char="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" panose="00000500000000000000" pitchFamily="2" charset="0"/>
                <a:ea typeface="Times New Roman"/>
                <a:cs typeface="Times New Roman"/>
              </a:rPr>
              <a:t>Not required to have FDIC insurance or federal prudential regulator</a:t>
            </a:r>
          </a:p>
          <a:p>
            <a:pPr marL="1028700" lvl="1" indent="-342900">
              <a:lnSpc>
                <a:spcPct val="115000"/>
              </a:lnSpc>
              <a:spcBef>
                <a:spcPts val="1200"/>
              </a:spcBef>
              <a:buClrTx/>
              <a:buSzTx/>
              <a:buFont typeface="Symbol"/>
              <a:buChar char=""/>
              <a:defRPr/>
            </a:pPr>
            <a:r>
              <a:rPr lang="en-US" sz="2400" dirty="0">
                <a:solidFill>
                  <a:srgbClr val="000000"/>
                </a:solidFill>
                <a:latin typeface="Merriweather" panose="00000500000000000000" pitchFamily="2" charset="0"/>
                <a:ea typeface="Times New Roman"/>
                <a:cs typeface="Times New Roman"/>
              </a:rPr>
              <a:t>Not a “bank” under </a:t>
            </a:r>
            <a:r>
              <a:rPr lang="en-US" sz="2400" dirty="0" err="1">
                <a:solidFill>
                  <a:srgbClr val="000000"/>
                </a:solidFill>
                <a:latin typeface="Merriweather" panose="00000500000000000000" pitchFamily="2" charset="0"/>
                <a:ea typeface="Times New Roman"/>
                <a:cs typeface="Times New Roman"/>
              </a:rPr>
              <a:t>BHCA</a:t>
            </a:r>
            <a:endParaRPr lang="en-US" sz="2400" dirty="0">
              <a:solidFill>
                <a:srgbClr val="000000"/>
              </a:solidFill>
              <a:latin typeface="Merriweather" panose="00000500000000000000" pitchFamily="2" charset="0"/>
              <a:ea typeface="Times New Roman"/>
              <a:cs typeface="Times New Roman"/>
            </a:endParaRPr>
          </a:p>
          <a:p>
            <a:pPr marL="1028700" lvl="1" indent="-342900">
              <a:lnSpc>
                <a:spcPct val="115000"/>
              </a:lnSpc>
              <a:spcBef>
                <a:spcPts val="1200"/>
              </a:spcBef>
              <a:buClrTx/>
              <a:buSzTx/>
              <a:buFont typeface="Symbol"/>
              <a:buChar char="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" panose="00000500000000000000" pitchFamily="2" charset="0"/>
                <a:ea typeface="Times New Roman"/>
                <a:cs typeface="Times New Roman"/>
              </a:rPr>
              <a:t>Bank advantages of interest rate exportation and a</a:t>
            </a:r>
            <a:r>
              <a:rPr lang="en-US" sz="2400" dirty="0" err="1">
                <a:solidFill>
                  <a:srgbClr val="000000"/>
                </a:solidFill>
                <a:latin typeface="Merriweather" panose="00000500000000000000" pitchFamily="2" charset="0"/>
                <a:ea typeface="Times New Roman"/>
                <a:cs typeface="Times New Roman"/>
              </a:rPr>
              <a:t>ccess</a:t>
            </a:r>
            <a:r>
              <a:rPr lang="en-US" sz="2400" dirty="0">
                <a:solidFill>
                  <a:srgbClr val="000000"/>
                </a:solidFill>
                <a:latin typeface="Merriweather" panose="00000500000000000000" pitchFamily="2" charset="0"/>
                <a:ea typeface="Times New Roman"/>
                <a:cs typeface="Times New Roman"/>
              </a:rPr>
              <a:t> to payments system</a:t>
            </a:r>
          </a:p>
          <a:p>
            <a:pPr marL="1028700" lvl="1" indent="-342900">
              <a:lnSpc>
                <a:spcPct val="115000"/>
              </a:lnSpc>
              <a:spcBef>
                <a:spcPts val="1200"/>
              </a:spcBef>
              <a:buClrTx/>
              <a:buSzTx/>
              <a:buFont typeface="Symbol"/>
              <a:buChar char=""/>
              <a:defRPr/>
            </a:pPr>
            <a:r>
              <a:rPr lang="en-US" sz="2400" dirty="0">
                <a:solidFill>
                  <a:srgbClr val="000000"/>
                </a:solidFill>
                <a:latin typeface="Merriweather" panose="00000500000000000000" pitchFamily="2" charset="0"/>
                <a:ea typeface="Times New Roman"/>
                <a:cs typeface="Times New Roman"/>
              </a:rPr>
              <a:t>September 2020 charter to Kraken – qualified custodian for cryptocurrency or other digital assets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rriweather" panose="00000500000000000000" pitchFamily="2" charset="0"/>
              <a:ea typeface="Times New Roman"/>
              <a:cs typeface="Times New Roman"/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8FB193-E660-813E-3763-0BEB3B2783A8}"/>
              </a:ext>
            </a:extLst>
          </p:cNvPr>
          <p:cNvSpPr txBox="1"/>
          <p:nvPr/>
        </p:nvSpPr>
        <p:spPr>
          <a:xfrm>
            <a:off x="11598275" y="5386039"/>
            <a:ext cx="400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42D38A3-75B2-4819-932D-08DA4DC871CB}" type="slidenum">
              <a:rPr lang="en-US" sz="1600" smtClean="0"/>
              <a:t>21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75520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CE01D-87BC-871F-584A-C5818623D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78712-16D7-CCBC-DC6B-1F0C47DDE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53365"/>
            <a:ext cx="11301984" cy="1325563"/>
          </a:xfrm>
        </p:spPr>
        <p:txBody>
          <a:bodyPr>
            <a:normAutofit/>
          </a:bodyPr>
          <a:lstStyle/>
          <a:p>
            <a:r>
              <a:rPr lang="en-US" sz="4000" dirty="0"/>
              <a:t>Bank Charter Options for </a:t>
            </a:r>
            <a:r>
              <a:rPr lang="en-US" sz="4000" dirty="0" err="1"/>
              <a:t>Fintechs</a:t>
            </a:r>
            <a:r>
              <a:rPr lang="en-US" sz="4000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4161D8-2087-84B9-71CB-C2984E780E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725" y="1578928"/>
            <a:ext cx="11084928" cy="412692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sz="500" dirty="0">
              <a:solidFill>
                <a:srgbClr val="000000"/>
              </a:solidFill>
              <a:latin typeface="Merriweather" panose="000005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" panose="00000500000000000000" pitchFamily="2" charset="0"/>
                <a:ea typeface="Times New Roman"/>
                <a:cs typeface="Times New Roman"/>
              </a:rPr>
              <a:t>State </a:t>
            </a:r>
            <a:r>
              <a:rPr lang="en-US" sz="2400" dirty="0">
                <a:solidFill>
                  <a:srgbClr val="000000"/>
                </a:solidFill>
                <a:latin typeface="Merriweather" panose="00000500000000000000" pitchFamily="2" charset="0"/>
                <a:ea typeface="Times New Roman"/>
                <a:cs typeface="Times New Roman"/>
              </a:rPr>
              <a:t>P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" panose="00000500000000000000" pitchFamily="2" charset="0"/>
                <a:ea typeface="Times New Roman"/>
                <a:cs typeface="Times New Roman"/>
              </a:rPr>
              <a:t>ayments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" panose="00000500000000000000" pitchFamily="2" charset="0"/>
                <a:ea typeface="Times New Roman"/>
                <a:cs typeface="Times New Roman"/>
              </a:rPr>
              <a:t> Charter</a:t>
            </a:r>
          </a:p>
          <a:p>
            <a:pPr marL="1028700" lvl="1" indent="-342900">
              <a:lnSpc>
                <a:spcPct val="115000"/>
              </a:lnSpc>
              <a:spcBef>
                <a:spcPts val="1200"/>
              </a:spcBef>
              <a:buClrTx/>
              <a:buSzTx/>
              <a:defRPr/>
            </a:pPr>
            <a:r>
              <a:rPr lang="en-US" sz="2400" dirty="0">
                <a:solidFill>
                  <a:srgbClr val="000000"/>
                </a:solidFill>
                <a:latin typeface="Merriweather" panose="00000500000000000000" pitchFamily="2" charset="0"/>
                <a:ea typeface="Times New Roman"/>
                <a:cs typeface="Times New Roman"/>
              </a:rPr>
              <a:t>Fiserv approved for a special purpose Georgia banking charter  (Merchant Acquirer Limited Purpose Bank charter) (began business April 2025)</a:t>
            </a:r>
          </a:p>
          <a:p>
            <a:pPr marL="1485900" lvl="2" indent="-342900">
              <a:lnSpc>
                <a:spcPct val="115000"/>
              </a:lnSpc>
              <a:spcBef>
                <a:spcPts val="1200"/>
              </a:spcBef>
              <a:buClrTx/>
              <a:buSzTx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" panose="00000500000000000000" pitchFamily="2" charset="0"/>
                <a:ea typeface="Times New Roman"/>
                <a:cs typeface="Times New Roman"/>
              </a:rPr>
              <a:t>May access credit card networks and process transactions with</a:t>
            </a:r>
            <a:r>
              <a:rPr lang="en-US" sz="2400" dirty="0">
                <a:solidFill>
                  <a:srgbClr val="000000"/>
                </a:solidFill>
                <a:latin typeface="Merriweather" panose="00000500000000000000" pitchFamily="2" charset="0"/>
                <a:ea typeface="Times New Roman"/>
                <a:cs typeface="Times New Roman"/>
              </a:rPr>
              <a:t>out a sponsor bank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rriweather" panose="00000500000000000000" pitchFamily="2" charset="0"/>
              <a:ea typeface="Times New Roman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" panose="00000500000000000000" pitchFamily="2" charset="0"/>
                <a:ea typeface="Times New Roman"/>
                <a:cs typeface="Times New Roman"/>
              </a:rPr>
              <a:t>State Trust Charter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Merriweather" panose="00000500000000000000" pitchFamily="2" charset="0"/>
                <a:ea typeface="Times New Roman"/>
                <a:cs typeface="Times New Roman"/>
              </a:rPr>
              <a:t>Fed “Skinny” Master Account (Payment Account) – limited access Federal Reserve account for  nonbank financial institutions like </a:t>
            </a:r>
            <a:r>
              <a:rPr lang="en-US" sz="2400" dirty="0" err="1">
                <a:solidFill>
                  <a:srgbClr val="000000"/>
                </a:solidFill>
                <a:latin typeface="Merriweather" panose="00000500000000000000" pitchFamily="2" charset="0"/>
                <a:ea typeface="Times New Roman"/>
                <a:cs typeface="Times New Roman"/>
              </a:rPr>
              <a:t>fintechs</a:t>
            </a:r>
            <a:r>
              <a:rPr lang="en-US" sz="2400" dirty="0">
                <a:solidFill>
                  <a:srgbClr val="000000"/>
                </a:solidFill>
                <a:latin typeface="Merriweather" panose="00000500000000000000" pitchFamily="2" charset="0"/>
                <a:ea typeface="Times New Roman"/>
                <a:cs typeface="Times New Roman"/>
              </a:rPr>
              <a:t> and crypto firms, allowing direct access to payment rails like </a:t>
            </a:r>
            <a:r>
              <a:rPr lang="en-US" sz="2400" dirty="0" err="1">
                <a:solidFill>
                  <a:srgbClr val="000000"/>
                </a:solidFill>
                <a:latin typeface="Merriweather" panose="00000500000000000000" pitchFamily="2" charset="0"/>
                <a:ea typeface="Times New Roman"/>
                <a:cs typeface="Times New Roman"/>
              </a:rPr>
              <a:t>FedNow</a:t>
            </a:r>
            <a:r>
              <a:rPr lang="en-US" sz="2400" dirty="0">
                <a:solidFill>
                  <a:srgbClr val="000000"/>
                </a:solidFill>
                <a:latin typeface="Merriweather" panose="00000500000000000000" pitchFamily="2" charset="0"/>
                <a:ea typeface="Times New Roman"/>
                <a:cs typeface="Times New Roman"/>
              </a:rPr>
              <a:t> and Fedwire (no discount window access, interest on reserves, or daylight overdraft privileges) (proposed October 2025)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rriweather" panose="00000500000000000000" pitchFamily="2" charset="0"/>
              <a:ea typeface="Times New Roman"/>
              <a:cs typeface="Times New Roman"/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21911A-0644-21E8-A1E7-6211FD6F2CB4}"/>
              </a:ext>
            </a:extLst>
          </p:cNvPr>
          <p:cNvSpPr txBox="1"/>
          <p:nvPr/>
        </p:nvSpPr>
        <p:spPr>
          <a:xfrm>
            <a:off x="11598275" y="5386039"/>
            <a:ext cx="400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42D38A3-75B2-4819-932D-08DA4DC871CB}" type="slidenum">
              <a:rPr lang="en-US" sz="1600" smtClean="0"/>
              <a:t>22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46731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735C4-4D5B-2366-A9B4-96616A032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77D31-22C0-3FA1-26A0-29F700386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53365"/>
            <a:ext cx="11301984" cy="1325563"/>
          </a:xfrm>
        </p:spPr>
        <p:txBody>
          <a:bodyPr>
            <a:normAutofit/>
          </a:bodyPr>
          <a:lstStyle/>
          <a:p>
            <a:r>
              <a:rPr lang="en-US" sz="4000" dirty="0"/>
              <a:t>OCC Proposed Rule for Permitted Payment Stablecoin Issuers (PPSIs)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E9553D-02DA-996D-7390-B95A81D389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725" y="1578928"/>
            <a:ext cx="11084928" cy="4126928"/>
          </a:xfr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" panose="00000500000000000000" pitchFamily="2" charset="0"/>
                <a:ea typeface="Times New Roman"/>
                <a:cs typeface="Times New Roman"/>
              </a:rPr>
              <a:t>Proposed Rule, 91 Fed. Reg. 10202 (Mar. 2, 2026) (comments due May 1, 2026)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" panose="00000500000000000000" pitchFamily="2" charset="0"/>
                <a:ea typeface="Times New Roman"/>
                <a:cs typeface="Times New Roman"/>
              </a:rPr>
              <a:t>A sub of an insured depository institution approved by its primary regulator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Merriweather" panose="00000500000000000000" pitchFamily="2" charset="0"/>
                <a:ea typeface="Times New Roman"/>
                <a:cs typeface="Times New Roman"/>
              </a:rPr>
              <a:t>A Federal Qualified Stablecoin Issuer approved by the OCC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" panose="00000500000000000000" pitchFamily="2" charset="0"/>
                <a:ea typeface="Times New Roman"/>
                <a:cs typeface="Times New Roman"/>
              </a:rPr>
              <a:t>A </a:t>
            </a:r>
            <a:r>
              <a:rPr lang="en-US" sz="2400" dirty="0">
                <a:solidFill>
                  <a:srgbClr val="000000"/>
                </a:solidFill>
                <a:latin typeface="Merriweather" panose="00000500000000000000" pitchFamily="2" charset="0"/>
                <a:ea typeface="Times New Roman"/>
                <a:cs typeface="Times New Roman"/>
              </a:rPr>
              <a:t>State Qualified Stablecoin Issuer approved by a state regulator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" panose="00000500000000000000" pitchFamily="2" charset="0"/>
                <a:ea typeface="Times New Roman"/>
                <a:cs typeface="Times New Roman"/>
              </a:rPr>
              <a:t>Registration required </a:t>
            </a:r>
            <a:r>
              <a:rPr lang="en-US" sz="2400" dirty="0">
                <a:solidFill>
                  <a:srgbClr val="000000"/>
                </a:solidFill>
                <a:latin typeface="Merriweather" panose="00000500000000000000" pitchFamily="2" charset="0"/>
                <a:ea typeface="Times New Roman"/>
                <a:cs typeface="Times New Roman"/>
              </a:rPr>
              <a:t>for payment stablecoin issuers not based in the US in order to continue circulating stablecoins in the US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rriweather" panose="00000500000000000000" pitchFamily="2" charset="0"/>
              <a:ea typeface="Times New Roman"/>
              <a:cs typeface="Times New Roman"/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BB72A6-09BE-323F-2D76-C027217FA8DE}"/>
              </a:ext>
            </a:extLst>
          </p:cNvPr>
          <p:cNvSpPr txBox="1"/>
          <p:nvPr/>
        </p:nvSpPr>
        <p:spPr>
          <a:xfrm>
            <a:off x="11598275" y="5386039"/>
            <a:ext cx="400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42D38A3-75B2-4819-932D-08DA4DC871CB}" type="slidenum">
              <a:rPr lang="en-US" sz="1600" smtClean="0"/>
              <a:t>23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85747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7B99D-BFAE-E649-8213-A49DA4766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53365"/>
            <a:ext cx="11301984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Statutory and Regulatory Themes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DCD84-8208-6848-BD8C-1F0815DFA6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725" y="1578928"/>
            <a:ext cx="11084928" cy="41269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500" dirty="0">
              <a:solidFill>
                <a:srgbClr val="000000"/>
              </a:solidFill>
            </a:endParaRPr>
          </a:p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latin typeface="Merriweather" panose="00000500000000000000" pitchFamily="2" charset="0"/>
                <a:ea typeface="Times New Roman"/>
                <a:cs typeface="Times New Roman"/>
              </a:rPr>
              <a:t>Concerns about mixing banking and commerce</a:t>
            </a:r>
            <a:endParaRPr lang="en-US" sz="2400" dirty="0">
              <a:solidFill>
                <a:srgbClr val="000000"/>
              </a:solidFill>
              <a:latin typeface="Merriweather" panose="00000500000000000000" pitchFamily="2" charset="0"/>
              <a:ea typeface="Times New Roman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latin typeface="Merriweather" panose="00000500000000000000" pitchFamily="2" charset="0"/>
                <a:ea typeface="Times New Roman"/>
                <a:cs typeface="Times New Roman"/>
              </a:rPr>
              <a:t>Limited entry</a:t>
            </a:r>
            <a:endParaRPr lang="en-US" sz="2400" dirty="0">
              <a:solidFill>
                <a:srgbClr val="000000"/>
              </a:solidFill>
              <a:latin typeface="Merriweather" panose="00000500000000000000" pitchFamily="2" charset="0"/>
              <a:ea typeface="Times New Roman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latin typeface="Merriweather" panose="00000500000000000000" pitchFamily="2" charset="0"/>
                <a:ea typeface="Times New Roman"/>
                <a:cs typeface="Times New Roman"/>
              </a:rPr>
              <a:t>Dual chartering and regulatory arbitrage</a:t>
            </a:r>
            <a:endParaRPr lang="en-US" sz="2400" dirty="0">
              <a:solidFill>
                <a:srgbClr val="000000"/>
              </a:solidFill>
              <a:latin typeface="Merriweather" panose="00000500000000000000" pitchFamily="2" charset="0"/>
              <a:ea typeface="Times New Roman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latin typeface="Merriweather" panose="00000500000000000000" pitchFamily="2" charset="0"/>
                <a:ea typeface="Times New Roman"/>
                <a:cs typeface="Times New Roman"/>
              </a:rPr>
              <a:t>Restrictions on geographic expansion</a:t>
            </a:r>
            <a:endParaRPr lang="en-US" sz="2400" dirty="0">
              <a:solidFill>
                <a:srgbClr val="000000"/>
              </a:solidFill>
              <a:latin typeface="Merriweather" panose="00000500000000000000" pitchFamily="2" charset="0"/>
              <a:ea typeface="Times New Roman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latin typeface="Merriweather" panose="00000500000000000000" pitchFamily="2" charset="0"/>
                <a:ea typeface="Times New Roman"/>
                <a:cs typeface="Times New Roman"/>
              </a:rPr>
              <a:t>Concerns about concentration of economic power</a:t>
            </a:r>
            <a:endParaRPr lang="en-US" sz="2400" dirty="0">
              <a:solidFill>
                <a:srgbClr val="000000"/>
              </a:solidFill>
              <a:latin typeface="Merriweather" panose="00000500000000000000" pitchFamily="2" charset="0"/>
              <a:ea typeface="Times New Roman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latin typeface="Merriweather" panose="00000500000000000000" pitchFamily="2" charset="0"/>
                <a:ea typeface="Times New Roman"/>
                <a:cs typeface="Times New Roman"/>
              </a:rPr>
              <a:t>Safety and soundness regulation</a:t>
            </a:r>
          </a:p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>
                <a:solidFill>
                  <a:srgbClr val="000000"/>
                </a:solidFill>
                <a:latin typeface="Merriweather" panose="00000500000000000000" pitchFamily="2" charset="0"/>
                <a:ea typeface="Times New Roman"/>
                <a:cs typeface="Times New Roman"/>
              </a:rPr>
              <a:t>Runnability – deposits repayable on demand funding longer-term loans</a:t>
            </a:r>
          </a:p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Font typeface="Symbol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latin typeface="Merriweather" panose="00000500000000000000" pitchFamily="2" charset="0"/>
                <a:ea typeface="Times New Roman"/>
                <a:cs typeface="Times New Roman"/>
              </a:rPr>
              <a:t>Legacy (Grandfather) provisions</a:t>
            </a:r>
            <a:endParaRPr lang="en-US" sz="2400" dirty="0">
              <a:solidFill>
                <a:srgbClr val="000000"/>
              </a:solidFill>
              <a:latin typeface="Merriweather" panose="00000500000000000000" pitchFamily="2" charset="0"/>
              <a:ea typeface="Times New Roman"/>
              <a:cs typeface="Times New Roman"/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10A08C-5130-F96D-3FF3-9F46A9B4B4AB}"/>
              </a:ext>
            </a:extLst>
          </p:cNvPr>
          <p:cNvSpPr txBox="1"/>
          <p:nvPr/>
        </p:nvSpPr>
        <p:spPr>
          <a:xfrm>
            <a:off x="11598275" y="5386039"/>
            <a:ext cx="400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42D38A3-75B2-4819-932D-08DA4DC871CB}" type="slidenum">
              <a:rPr lang="en-US" sz="1600" smtClean="0"/>
              <a:t>24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28826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7B99D-BFAE-E649-8213-A49DA4766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53365"/>
            <a:ext cx="11301984" cy="1325563"/>
          </a:xfrm>
        </p:spPr>
        <p:txBody>
          <a:bodyPr>
            <a:normAutofit/>
          </a:bodyPr>
          <a:lstStyle/>
          <a:p>
            <a:r>
              <a:rPr lang="en-US" sz="3600" dirty="0"/>
              <a:t>Predicates for Most Major Banking Legislation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DCD84-8208-6848-BD8C-1F0815DFA6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725" y="1578928"/>
            <a:ext cx="11084928" cy="41269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500" dirty="0">
              <a:solidFill>
                <a:srgbClr val="000000"/>
              </a:solidFill>
              <a:latin typeface="Merriweather" panose="00000500000000000000" pitchFamily="2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latin typeface="Merriweather" panose="00000500000000000000" pitchFamily="2" charset="0"/>
                <a:ea typeface="Times New Roman"/>
                <a:cs typeface="Times New Roman"/>
              </a:rPr>
              <a:t>Reaction to major financial calamity</a:t>
            </a:r>
            <a:endParaRPr lang="en-US" sz="2400" dirty="0">
              <a:solidFill>
                <a:srgbClr val="000000"/>
              </a:solidFill>
              <a:latin typeface="Merriweather" panose="00000500000000000000" pitchFamily="2" charset="0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latin typeface="Merriweather" panose="00000500000000000000" pitchFamily="2" charset="0"/>
                <a:ea typeface="Times New Roman"/>
                <a:cs typeface="Times New Roman"/>
              </a:rPr>
              <a:t>Reaction to attempt to avoid regulatory or statutory restrictions by</a:t>
            </a:r>
            <a:endParaRPr lang="en-US" sz="2400" dirty="0">
              <a:solidFill>
                <a:srgbClr val="000000"/>
              </a:solidFill>
              <a:latin typeface="Merriweather" panose="00000500000000000000" pitchFamily="2" charset="0"/>
              <a:ea typeface="Times New Roman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ClrTx/>
              <a:buSzPct val="80000"/>
              <a:buFont typeface="Courier New"/>
              <a:buChar char="o"/>
            </a:pPr>
            <a:r>
              <a:rPr lang="en-US" sz="2400" dirty="0">
                <a:solidFill>
                  <a:srgbClr val="000000"/>
                </a:solidFill>
                <a:effectLst/>
                <a:latin typeface="Merriweather" panose="00000500000000000000" pitchFamily="2" charset="0"/>
                <a:ea typeface="Times New Roman"/>
                <a:cs typeface="Times New Roman"/>
              </a:rPr>
              <a:t>Affirming new activity and permitting to go forward without regulatory fetters, or</a:t>
            </a:r>
            <a:endParaRPr lang="en-US" sz="2400" dirty="0">
              <a:solidFill>
                <a:srgbClr val="000000"/>
              </a:solidFill>
              <a:latin typeface="Merriweather" panose="00000500000000000000" pitchFamily="2" charset="0"/>
              <a:ea typeface="Times New Roman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ClrTx/>
              <a:buSzPct val="80000"/>
              <a:buFont typeface="Courier New"/>
              <a:buChar char="o"/>
            </a:pPr>
            <a:r>
              <a:rPr lang="en-US" sz="2400" dirty="0">
                <a:solidFill>
                  <a:srgbClr val="000000"/>
                </a:solidFill>
                <a:effectLst/>
                <a:latin typeface="Merriweather" panose="00000500000000000000" pitchFamily="2" charset="0"/>
                <a:ea typeface="Times New Roman"/>
                <a:cs typeface="Times New Roman"/>
              </a:rPr>
              <a:t>Reaffirming the existing restrictions</a:t>
            </a:r>
            <a:endParaRPr lang="en-US" sz="2400" dirty="0">
              <a:solidFill>
                <a:srgbClr val="000000"/>
              </a:solidFill>
              <a:latin typeface="Merriweather" panose="00000500000000000000" pitchFamily="2" charset="0"/>
              <a:ea typeface="Times New Roman"/>
              <a:cs typeface="Times New Roman"/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CA1966-63FC-D84D-43DD-E759286AC603}"/>
              </a:ext>
            </a:extLst>
          </p:cNvPr>
          <p:cNvSpPr txBox="1"/>
          <p:nvPr/>
        </p:nvSpPr>
        <p:spPr>
          <a:xfrm>
            <a:off x="11598275" y="5386039"/>
            <a:ext cx="400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42D38A3-75B2-4819-932D-08DA4DC871CB}" type="slidenum">
              <a:rPr lang="en-US" sz="1600" smtClean="0"/>
              <a:t>25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395814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7B99D-BFAE-E649-8213-A49DA4766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53365"/>
            <a:ext cx="11301984" cy="1325563"/>
          </a:xfrm>
        </p:spPr>
        <p:txBody>
          <a:bodyPr>
            <a:normAutofit/>
          </a:bodyPr>
          <a:lstStyle/>
          <a:p>
            <a:r>
              <a:rPr lang="en-US" sz="3200" dirty="0"/>
              <a:t>Regulatory Outlook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DCD84-8208-6848-BD8C-1F0815DFA6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725" y="1228725"/>
            <a:ext cx="11084928" cy="447713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sz="5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15000"/>
              </a:lnSpc>
              <a:spcBef>
                <a:spcPts val="1200"/>
              </a:spcBef>
              <a:buFont typeface="Symbol"/>
              <a:buChar char=""/>
            </a:pPr>
            <a:r>
              <a:rPr lang="en-US" sz="2200" dirty="0">
                <a:solidFill>
                  <a:srgbClr val="000000"/>
                </a:solidFill>
                <a:latin typeface="Merriweather" panose="00000500000000000000" pitchFamily="2" charset="0"/>
                <a:ea typeface="Times New Roman"/>
                <a:cs typeface="Times New Roman"/>
              </a:rPr>
              <a:t>For many years, few political policy fights in financial services regulation</a:t>
            </a:r>
          </a:p>
          <a:p>
            <a:pPr marL="342900" indent="-342900">
              <a:lnSpc>
                <a:spcPct val="115000"/>
              </a:lnSpc>
              <a:spcBef>
                <a:spcPts val="1200"/>
              </a:spcBef>
              <a:buFont typeface="Symbol"/>
              <a:buChar char=""/>
            </a:pPr>
            <a:r>
              <a:rPr lang="en-US" sz="2200" dirty="0">
                <a:solidFill>
                  <a:srgbClr val="000000"/>
                </a:solidFill>
                <a:latin typeface="Merriweather" panose="00000500000000000000" pitchFamily="2" charset="0"/>
                <a:ea typeface="Times New Roman"/>
                <a:cs typeface="Times New Roman"/>
              </a:rPr>
              <a:t>After the 2008 financial crisis, financial services regulation became highly partisan</a:t>
            </a:r>
          </a:p>
          <a:p>
            <a:pPr marL="1028700" lvl="1" indent="-342900">
              <a:lnSpc>
                <a:spcPct val="115000"/>
              </a:lnSpc>
              <a:spcBef>
                <a:spcPts val="1200"/>
              </a:spcBef>
              <a:buClrTx/>
            </a:pPr>
            <a:r>
              <a:rPr lang="en-US" sz="2200" dirty="0">
                <a:solidFill>
                  <a:srgbClr val="000000"/>
                </a:solidFill>
                <a:latin typeface="Merriweather" panose="00000500000000000000" pitchFamily="2" charset="0"/>
                <a:ea typeface="Times New Roman"/>
                <a:cs typeface="Times New Roman"/>
              </a:rPr>
              <a:t>Personnel selected to run the agencies are acting in a more partisan manner</a:t>
            </a:r>
          </a:p>
          <a:p>
            <a:pPr marL="1028700" lvl="1" indent="-342900">
              <a:lnSpc>
                <a:spcPct val="115000"/>
              </a:lnSpc>
              <a:spcBef>
                <a:spcPts val="1200"/>
              </a:spcBef>
              <a:buClrTx/>
            </a:pPr>
            <a:r>
              <a:rPr lang="en-US" sz="2200" dirty="0">
                <a:solidFill>
                  <a:srgbClr val="000000"/>
                </a:solidFill>
                <a:latin typeface="Merriweather" panose="00000500000000000000" pitchFamily="2" charset="0"/>
                <a:ea typeface="Times New Roman"/>
                <a:cs typeface="Times New Roman"/>
              </a:rPr>
              <a:t>Congress using tools like the Congressional Review Act</a:t>
            </a:r>
          </a:p>
          <a:p>
            <a:pPr marL="1028700" lvl="1" indent="-342900">
              <a:lnSpc>
                <a:spcPct val="115000"/>
              </a:lnSpc>
              <a:spcBef>
                <a:spcPts val="1200"/>
              </a:spcBef>
              <a:buClrTx/>
            </a:pPr>
            <a:r>
              <a:rPr lang="en-US" sz="2200" dirty="0">
                <a:solidFill>
                  <a:srgbClr val="000000"/>
                </a:solidFill>
                <a:latin typeface="Merriweather" panose="00000500000000000000" pitchFamily="2" charset="0"/>
                <a:ea typeface="Times New Roman"/>
                <a:cs typeface="Times New Roman"/>
              </a:rPr>
              <a:t>Supreme Court limiting agency action </a:t>
            </a:r>
          </a:p>
          <a:p>
            <a:pPr marL="1485900" lvl="2" indent="-342900">
              <a:lnSpc>
                <a:spcPct val="115000"/>
              </a:lnSpc>
              <a:spcBef>
                <a:spcPts val="1200"/>
              </a:spcBef>
              <a:buClrTx/>
            </a:pPr>
            <a:r>
              <a:rPr lang="en-US" sz="2200" dirty="0">
                <a:solidFill>
                  <a:srgbClr val="000000"/>
                </a:solidFill>
                <a:latin typeface="Merriweather" panose="00000500000000000000" pitchFamily="2" charset="0"/>
                <a:ea typeface="Times New Roman"/>
                <a:cs typeface="Times New Roman"/>
              </a:rPr>
              <a:t>West Virginia v. EPA (2022) - “major questions” doctrine</a:t>
            </a:r>
          </a:p>
          <a:p>
            <a:pPr marL="1485900" lvl="2" indent="-342900">
              <a:lnSpc>
                <a:spcPct val="115000"/>
              </a:lnSpc>
              <a:spcBef>
                <a:spcPts val="1200"/>
              </a:spcBef>
              <a:buClrTx/>
            </a:pPr>
            <a:r>
              <a:rPr lang="en-US" sz="2200" dirty="0">
                <a:solidFill>
                  <a:srgbClr val="000000"/>
                </a:solidFill>
                <a:latin typeface="Merriweather" panose="00000500000000000000" pitchFamily="2" charset="0"/>
                <a:ea typeface="Times New Roman"/>
                <a:cs typeface="Times New Roman"/>
              </a:rPr>
              <a:t>Loper Bright Enterprise v. Raimondo (2024) – ending </a:t>
            </a:r>
            <a:r>
              <a:rPr lang="en-US" sz="2200" i="1" dirty="0">
                <a:solidFill>
                  <a:srgbClr val="000000"/>
                </a:solidFill>
                <a:latin typeface="Merriweather" panose="00000500000000000000" pitchFamily="2" charset="0"/>
                <a:ea typeface="Times New Roman"/>
                <a:cs typeface="Times New Roman"/>
              </a:rPr>
              <a:t>Chevron</a:t>
            </a:r>
            <a:r>
              <a:rPr lang="en-US" sz="2200" dirty="0">
                <a:solidFill>
                  <a:srgbClr val="000000"/>
                </a:solidFill>
                <a:latin typeface="Merriweather" panose="00000500000000000000" pitchFamily="2" charset="0"/>
                <a:ea typeface="Times New Roman"/>
                <a:cs typeface="Times New Roman"/>
              </a:rPr>
              <a:t> deference to agencies</a:t>
            </a:r>
          </a:p>
          <a:p>
            <a:pPr marL="1485900" lvl="2" indent="-342900">
              <a:lnSpc>
                <a:spcPct val="115000"/>
              </a:lnSpc>
              <a:spcBef>
                <a:spcPts val="1200"/>
              </a:spcBef>
              <a:buClrTx/>
            </a:pPr>
            <a:r>
              <a:rPr lang="en-US" sz="2200" dirty="0">
                <a:solidFill>
                  <a:srgbClr val="000000"/>
                </a:solidFill>
                <a:latin typeface="Merriweather" panose="00000500000000000000" pitchFamily="2" charset="0"/>
                <a:ea typeface="Times New Roman"/>
                <a:cs typeface="Times New Roman"/>
              </a:rPr>
              <a:t>Corner Post v. Board of Governors (2024) – Statute of limitations does not begin to run until the challenger is first injured</a:t>
            </a:r>
          </a:p>
          <a:p>
            <a:pPr marL="1485900" lvl="2" indent="-342900">
              <a:lnSpc>
                <a:spcPct val="115000"/>
              </a:lnSpc>
              <a:spcBef>
                <a:spcPts val="1200"/>
              </a:spcBef>
              <a:buClrTx/>
            </a:pPr>
            <a:r>
              <a:rPr lang="en-US" sz="2200" dirty="0">
                <a:solidFill>
                  <a:srgbClr val="000000"/>
                </a:solidFill>
                <a:latin typeface="Merriweather" panose="00000500000000000000" pitchFamily="2" charset="0"/>
                <a:ea typeface="Times New Roman"/>
                <a:cs typeface="Times New Roman"/>
              </a:rPr>
              <a:t>Ohio v. EPA (2024) – Final rule must meaningfully respond to all comments on the proposed rule</a:t>
            </a:r>
          </a:p>
          <a:p>
            <a:pPr marL="342900" indent="-342900">
              <a:lnSpc>
                <a:spcPct val="115000"/>
              </a:lnSpc>
              <a:spcBef>
                <a:spcPts val="1200"/>
              </a:spcBef>
              <a:buFont typeface="Symbol"/>
              <a:buChar char=""/>
            </a:pPr>
            <a:r>
              <a:rPr lang="en-US" sz="2200" dirty="0">
                <a:solidFill>
                  <a:srgbClr val="000000"/>
                </a:solidFill>
                <a:latin typeface="Merriweather" panose="00000500000000000000" pitchFamily="2" charset="0"/>
                <a:ea typeface="Times New Roman"/>
                <a:cs typeface="Times New Roman"/>
              </a:rPr>
              <a:t>Big policy swings result in</a:t>
            </a:r>
          </a:p>
          <a:p>
            <a:pPr marL="1028700" lvl="1" indent="-342900">
              <a:lnSpc>
                <a:spcPct val="115000"/>
              </a:lnSpc>
              <a:spcBef>
                <a:spcPts val="1200"/>
              </a:spcBef>
              <a:buClrTx/>
            </a:pPr>
            <a:r>
              <a:rPr lang="en-US" sz="2200" dirty="0">
                <a:solidFill>
                  <a:srgbClr val="000000"/>
                </a:solidFill>
                <a:latin typeface="Merriweather" panose="00000500000000000000" pitchFamily="2" charset="0"/>
                <a:cs typeface="Times New Roman"/>
              </a:rPr>
              <a:t>Lack of stability and certainty</a:t>
            </a:r>
          </a:p>
          <a:p>
            <a:pPr marL="1028700" lvl="1" indent="-342900">
              <a:lnSpc>
                <a:spcPct val="115000"/>
              </a:lnSpc>
              <a:spcBef>
                <a:spcPts val="1200"/>
              </a:spcBef>
              <a:buClrTx/>
            </a:pPr>
            <a:r>
              <a:rPr lang="en-US" sz="2200" dirty="0">
                <a:solidFill>
                  <a:srgbClr val="000000"/>
                </a:solidFill>
                <a:latin typeface="Merriweather" panose="00000500000000000000" pitchFamily="2" charset="0"/>
                <a:cs typeface="Times New Roman"/>
              </a:rPr>
              <a:t>Increased costs associated with changing policy positions</a:t>
            </a:r>
          </a:p>
          <a:p>
            <a:pPr marL="342900" indent="-342900">
              <a:lnSpc>
                <a:spcPct val="11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Merriweather" panose="00000500000000000000" pitchFamily="2" charset="0"/>
                <a:cs typeface="Times New Roman"/>
              </a:rPr>
              <a:t>Agency work force reductions</a:t>
            </a:r>
          </a:p>
          <a:p>
            <a:pPr marL="800100" lvl="1" indent="-342900">
              <a:lnSpc>
                <a:spcPct val="115000"/>
              </a:lnSpc>
              <a:spcBef>
                <a:spcPts val="1200"/>
              </a:spcBef>
              <a:buClrTx/>
              <a:buSzPct val="105000"/>
              <a:buFont typeface="Symbol"/>
              <a:buChar char=""/>
            </a:pPr>
            <a:endParaRPr lang="en-US" sz="2800" dirty="0">
              <a:solidFill>
                <a:srgbClr val="000000"/>
              </a:solidFill>
              <a:ea typeface="Times New Roman"/>
              <a:cs typeface="Times New Roman"/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C32304-C7A5-0864-0716-B1A40E7B3F52}"/>
              </a:ext>
            </a:extLst>
          </p:cNvPr>
          <p:cNvSpPr txBox="1"/>
          <p:nvPr/>
        </p:nvSpPr>
        <p:spPr>
          <a:xfrm>
            <a:off x="11598275" y="5386039"/>
            <a:ext cx="400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42D38A3-75B2-4819-932D-08DA4DC871CB}" type="slidenum">
              <a:rPr lang="en-US" sz="1600" smtClean="0"/>
              <a:t>26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84837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7B99D-BFAE-E649-8213-A49DA4766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53365"/>
            <a:ext cx="11301984" cy="1325563"/>
          </a:xfrm>
        </p:spPr>
        <p:txBody>
          <a:bodyPr>
            <a:normAutofit/>
          </a:bodyPr>
          <a:lstStyle/>
          <a:p>
            <a:r>
              <a:rPr lang="en-US" sz="4000" dirty="0"/>
              <a:t>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DCD84-8208-6848-BD8C-1F0815DFA6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725" y="1578928"/>
            <a:ext cx="11084928" cy="41269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500" dirty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800" kern="0" dirty="0">
                <a:solidFill>
                  <a:srgbClr val="000000"/>
                </a:solidFill>
                <a:latin typeface="Merriweather" panose="00000500000000000000" pitchFamily="2" charset="0"/>
              </a:rPr>
              <a:t>Lissa Broome – Center for Banking and Finance</a:t>
            </a:r>
          </a:p>
          <a:p>
            <a:pPr>
              <a:buFont typeface="Wingdings" pitchFamily="2" charset="2"/>
              <a:buNone/>
            </a:pPr>
            <a:r>
              <a:rPr lang="en-US" sz="2800" kern="0" dirty="0">
                <a:solidFill>
                  <a:srgbClr val="000000"/>
                </a:solidFill>
                <a:latin typeface="Merriweather" panose="00000500000000000000" pitchFamily="2" charset="0"/>
              </a:rPr>
              <a:t>UNC School of Law</a:t>
            </a:r>
          </a:p>
          <a:p>
            <a:pPr>
              <a:buFont typeface="Wingdings" pitchFamily="2" charset="2"/>
              <a:buNone/>
            </a:pPr>
            <a:r>
              <a:rPr lang="en-US" sz="2800" kern="0" dirty="0">
                <a:solidFill>
                  <a:srgbClr val="000000"/>
                </a:solidFill>
                <a:latin typeface="Merriweather" panose="00000500000000000000" pitchFamily="2" charset="0"/>
              </a:rPr>
              <a:t>CB# 3380 </a:t>
            </a:r>
          </a:p>
          <a:p>
            <a:pPr>
              <a:buFont typeface="Wingdings" pitchFamily="2" charset="2"/>
              <a:buNone/>
            </a:pPr>
            <a:r>
              <a:rPr lang="en-US" sz="2800" kern="0" dirty="0">
                <a:solidFill>
                  <a:srgbClr val="000000"/>
                </a:solidFill>
                <a:latin typeface="Merriweather" panose="00000500000000000000" pitchFamily="2" charset="0"/>
              </a:rPr>
              <a:t>Chapel Hill, NC 27599-3380</a:t>
            </a:r>
          </a:p>
          <a:p>
            <a:pPr>
              <a:buFont typeface="Wingdings" pitchFamily="2" charset="2"/>
              <a:buNone/>
            </a:pPr>
            <a:r>
              <a:rPr lang="en-US" sz="2800" u="sng" kern="0" dirty="0">
                <a:solidFill>
                  <a:srgbClr val="000000"/>
                </a:solidFill>
                <a:latin typeface="Merriweather" panose="00000500000000000000" pitchFamily="2" charset="0"/>
              </a:rPr>
              <a:t>lbroome@email.unc.edu</a:t>
            </a:r>
          </a:p>
          <a:p>
            <a:pPr>
              <a:buFont typeface="Wingdings" pitchFamily="2" charset="2"/>
              <a:buNone/>
            </a:pPr>
            <a:r>
              <a:rPr lang="en-US" sz="2800" u="sng" kern="0" dirty="0">
                <a:solidFill>
                  <a:srgbClr val="000000"/>
                </a:solidFill>
                <a:latin typeface="Merriweather" panose="00000500000000000000" pitchFamily="2" charset="0"/>
              </a:rPr>
              <a:t>www.law.unc.edu/centers/banking</a:t>
            </a:r>
            <a:r>
              <a:rPr lang="en-US" sz="2800" kern="0" dirty="0">
                <a:solidFill>
                  <a:srgbClr val="000000"/>
                </a:solidFill>
                <a:latin typeface="Merriweather" panose="00000500000000000000" pitchFamily="2" charset="0"/>
              </a:rPr>
              <a:t>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B7DFEC-5CD5-1FFD-75DE-C991466AD9C8}"/>
              </a:ext>
            </a:extLst>
          </p:cNvPr>
          <p:cNvSpPr txBox="1"/>
          <p:nvPr/>
        </p:nvSpPr>
        <p:spPr>
          <a:xfrm>
            <a:off x="11598275" y="5386039"/>
            <a:ext cx="400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42D38A3-75B2-4819-932D-08DA4DC871CB}" type="slidenum">
              <a:rPr lang="en-US" sz="1600" smtClean="0"/>
              <a:t>27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52383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7B99D-BFAE-E649-8213-A49DA4766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Director Development Initiative (DDI)</a:t>
            </a:r>
            <a:endParaRPr lang="en-US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DCD84-8208-6848-BD8C-1F0815DFA6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725" y="1578928"/>
            <a:ext cx="11084928" cy="40354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500" dirty="0">
              <a:solidFill>
                <a:srgbClr val="000000"/>
              </a:solidFill>
              <a:latin typeface="Merriweather" panose="00000500000000000000" pitchFamily="2" charset="0"/>
            </a:endParaRPr>
          </a:p>
          <a:p>
            <a:pPr lvl="0">
              <a:buClrTx/>
            </a:pPr>
            <a:r>
              <a:rPr lang="en-US" sz="1900" dirty="0">
                <a:solidFill>
                  <a:srgbClr val="000000"/>
                </a:solidFill>
                <a:latin typeface="Merriweather" panose="00000500000000000000" pitchFamily="2" charset="0"/>
                <a:hlinkClick r:id="rId2"/>
              </a:rPr>
              <a:t>https://ddi.law.unc.edu/</a:t>
            </a:r>
            <a:r>
              <a:rPr lang="en-US" sz="1900" dirty="0">
                <a:solidFill>
                  <a:srgbClr val="000000"/>
                </a:solidFill>
                <a:latin typeface="Merriweather" panose="00000500000000000000" pitchFamily="2" charset="0"/>
              </a:rPr>
              <a:t> </a:t>
            </a:r>
          </a:p>
          <a:p>
            <a:pPr marL="342900" lvl="0" indent="-342900">
              <a:buClrTx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  <a:latin typeface="Merriweather" panose="00000500000000000000" pitchFamily="2" charset="0"/>
              </a:rPr>
              <a:t>Database for potential diverse directors</a:t>
            </a:r>
          </a:p>
          <a:p>
            <a:pPr marL="1028700" lvl="1" indent="-342900">
              <a:buClrTx/>
            </a:pPr>
            <a:r>
              <a:rPr lang="en-US" sz="1900" dirty="0">
                <a:solidFill>
                  <a:srgbClr val="000000"/>
                </a:solidFill>
                <a:latin typeface="Merriweather" panose="00000500000000000000" pitchFamily="2" charset="0"/>
              </a:rPr>
              <a:t>1455 registrants; 622 of whom list banking and/or financial services industry experience</a:t>
            </a:r>
          </a:p>
          <a:p>
            <a:pPr marL="1028700" lvl="1" indent="-342900">
              <a:buClrTx/>
            </a:pPr>
            <a:r>
              <a:rPr lang="en-US" sz="1900" dirty="0">
                <a:solidFill>
                  <a:srgbClr val="000000"/>
                </a:solidFill>
                <a:latin typeface="Merriweather" panose="00000500000000000000" pitchFamily="2" charset="0"/>
              </a:rPr>
              <a:t>2025 – Provided names in 79 board seat searches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  <a:latin typeface="Merriweather" panose="00000500000000000000" pitchFamily="2" charset="0"/>
              </a:rPr>
              <a:t>Educational Programming</a:t>
            </a:r>
          </a:p>
          <a:p>
            <a:pPr marL="1028700" lvl="1" indent="-342900">
              <a:buClrTx/>
            </a:pPr>
            <a:r>
              <a:rPr lang="en-US" sz="1900" dirty="0">
                <a:solidFill>
                  <a:srgbClr val="000000"/>
                </a:solidFill>
                <a:latin typeface="Merriweather" panose="00000500000000000000" pitchFamily="2" charset="0"/>
              </a:rPr>
              <a:t>Free, virtual, monthly short programs </a:t>
            </a:r>
          </a:p>
          <a:p>
            <a:pPr marL="1028700" lvl="1" indent="-342900">
              <a:buClrTx/>
            </a:pPr>
            <a:r>
              <a:rPr lang="en-US" sz="1900" dirty="0">
                <a:solidFill>
                  <a:srgbClr val="000000"/>
                </a:solidFill>
                <a:latin typeface="Merriweather" panose="00000500000000000000" pitchFamily="2" charset="0"/>
              </a:rPr>
              <a:t>Annual DDI Board Boot Camp, May 20-21, Chapel Hill, NC (waiting list)</a:t>
            </a:r>
          </a:p>
          <a:p>
            <a:endParaRPr lang="en-US" sz="1900" dirty="0">
              <a:solidFill>
                <a:srgbClr val="000000"/>
              </a:solidFill>
              <a:latin typeface="Merriweather" panose="00000500000000000000" pitchFamily="2" charset="0"/>
            </a:endParaRPr>
          </a:p>
          <a:p>
            <a:pPr marL="1028700" lvl="1" indent="-342900"/>
            <a:endParaRPr lang="en-US" sz="1900" dirty="0">
              <a:solidFill>
                <a:srgbClr val="000000"/>
              </a:solidFill>
            </a:endParaRPr>
          </a:p>
          <a:p>
            <a:pPr marL="1028700" lvl="1" indent="-342900"/>
            <a:endParaRPr lang="en-US" sz="1900" dirty="0">
              <a:solidFill>
                <a:srgbClr val="000000"/>
              </a:solidFill>
            </a:endParaRPr>
          </a:p>
          <a:p>
            <a:pPr marL="1028700" lvl="1" indent="-342900"/>
            <a:endParaRPr lang="en-US" sz="1900" dirty="0">
              <a:solidFill>
                <a:srgbClr val="000000"/>
              </a:solidFill>
            </a:endParaRPr>
          </a:p>
          <a:p>
            <a:pPr marL="342900" indent="-342900"/>
            <a:endParaRPr lang="en-US" sz="1900" dirty="0">
              <a:solidFill>
                <a:srgbClr val="000000"/>
              </a:solidFill>
            </a:endParaRPr>
          </a:p>
          <a:p>
            <a:pPr marL="1028700" lvl="1" indent="-342900">
              <a:buClrTx/>
            </a:pPr>
            <a:endParaRPr lang="en-US" sz="1900" dirty="0">
              <a:solidFill>
                <a:srgbClr val="000000"/>
              </a:solidFill>
            </a:endParaRPr>
          </a:p>
          <a:p>
            <a:pPr marL="400050" lvl="1" indent="0">
              <a:buClrTx/>
            </a:pPr>
            <a:endParaRPr lang="en-US" sz="2300" dirty="0">
              <a:solidFill>
                <a:srgbClr val="000000"/>
              </a:solidFill>
            </a:endParaRPr>
          </a:p>
          <a:p>
            <a:pPr marL="914400" lvl="1" indent="-457200">
              <a:buClr>
                <a:schemeClr val="tx1"/>
              </a:buClr>
              <a:buFont typeface="Arial" pitchFamily="34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7B2E8-8FDB-44E0-71F4-F6BD85ECB5F7}"/>
              </a:ext>
            </a:extLst>
          </p:cNvPr>
          <p:cNvSpPr txBox="1"/>
          <p:nvPr/>
        </p:nvSpPr>
        <p:spPr>
          <a:xfrm>
            <a:off x="11678653" y="5386039"/>
            <a:ext cx="320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42D38A3-75B2-4819-932D-08DA4DC871CB}" type="slidenum">
              <a:rPr lang="en-US" sz="1600" smtClean="0"/>
              <a:t>3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7837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7B99D-BFAE-E649-8213-A49DA4766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Depository Institutions </a:t>
            </a:r>
            <a:r>
              <a:rPr lang="en-US" sz="2400" dirty="0"/>
              <a:t>(as of 12/31/25)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DCD84-8208-6848-BD8C-1F0815DFA6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725" y="1682496"/>
            <a:ext cx="11084928" cy="3931920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 panose="020B0306030504020204"/>
                <a:ea typeface="+mn-ea"/>
                <a:cs typeface="Times New Roman" pitchFamily="18" charset="0"/>
              </a:rPr>
              <a:t>			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" panose="00000500000000000000" pitchFamily="2" charset="0"/>
                <a:ea typeface="+mn-ea"/>
                <a:cs typeface="Times New Roman" pitchFamily="18" charset="0"/>
              </a:rPr>
              <a:t> 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" panose="00000500000000000000" pitchFamily="2" charset="0"/>
                <a:ea typeface="+mn-ea"/>
                <a:cs typeface="Times New Roman" pitchFamily="18" charset="0"/>
              </a:rPr>
              <a:t>Number	           Total Assets in millions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rriweather" panose="00000500000000000000" pitchFamily="2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" panose="000005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" panose="00000500000000000000" pitchFamily="2" charset="0"/>
                <a:ea typeface="+mn-ea"/>
                <a:cs typeface="Times New Roman" pitchFamily="18" charset="0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" panose="00000500000000000000" pitchFamily="2" charset="0"/>
                <a:ea typeface="+mn-ea"/>
                <a:cs typeface="Times New Roman" pitchFamily="18" charset="0"/>
              </a:rPr>
              <a:t>TOTAL BANKS	           3,815      	 </a:t>
            </a:r>
            <a:r>
              <a:rPr lang="en-US" sz="2400" kern="0" dirty="0">
                <a:solidFill>
                  <a:srgbClr val="000000"/>
                </a:solidFill>
                <a:latin typeface="Merriweather" panose="00000500000000000000" pitchFamily="2" charset="0"/>
                <a:ea typeface="+mn-ea"/>
                <a:cs typeface="Times New Roman" pitchFamily="18" charset="0"/>
              </a:rPr>
              <a:t>24,068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" panose="00000500000000000000" pitchFamily="2" charset="0"/>
                <a:ea typeface="+mn-ea"/>
                <a:cs typeface="Times New Roman" pitchFamily="18" charset="0"/>
              </a:rPr>
              <a:t>,000   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rriweather" panose="00000500000000000000" pitchFamily="2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" panose="00000500000000000000" pitchFamily="2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" panose="00000500000000000000" pitchFamily="2" charset="0"/>
                <a:ea typeface="+mn-ea"/>
                <a:cs typeface="Times New Roman" pitchFamily="18" charset="0"/>
              </a:rPr>
              <a:t>TOTAL SAVINGS	              </a:t>
            </a:r>
            <a:r>
              <a:rPr lang="en-US" sz="2400" kern="0" dirty="0">
                <a:solidFill>
                  <a:srgbClr val="000000"/>
                </a:solidFill>
                <a:latin typeface="Merriweather" panose="00000500000000000000" pitchFamily="2" charset="0"/>
                <a:ea typeface="+mn-ea"/>
                <a:cs typeface="Times New Roman" pitchFamily="18" charset="0"/>
              </a:rPr>
              <a:t>521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" panose="00000500000000000000" pitchFamily="2" charset="0"/>
                <a:ea typeface="+mn-ea"/>
                <a:cs typeface="Times New Roman" pitchFamily="18" charset="0"/>
              </a:rPr>
              <a:t>		  1,190,000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" panose="00000500000000000000" pitchFamily="2" charset="0"/>
                <a:ea typeface="+mn-ea"/>
                <a:cs typeface="Times New Roman" pitchFamily="18" charset="0"/>
              </a:rPr>
              <a:t>  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" panose="00000500000000000000" pitchFamily="2" charset="0"/>
                <a:ea typeface="+mn-ea"/>
                <a:cs typeface="Times New Roman" pitchFamily="18" charset="0"/>
              </a:rPr>
              <a:t> </a:t>
            </a:r>
            <a:endParaRPr kumimoji="0" lang="en-US" sz="24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rriweather" panose="00000500000000000000" pitchFamily="2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" panose="00000500000000000000" pitchFamily="2" charset="0"/>
                <a:ea typeface="+mn-ea"/>
                <a:cs typeface="Times New Roman" pitchFamily="18" charset="0"/>
              </a:rPr>
              <a:t>TOTAL CU*		           4,331		 2,397,000</a:t>
            </a:r>
            <a:endParaRPr lang="en-US" dirty="0">
              <a:highlight>
                <a:srgbClr val="FFFF00"/>
              </a:highlight>
              <a:latin typeface="Merriweather" panose="00000500000000000000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38AC9C-8FE8-E640-9E76-5A1F042F92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008" y="5977350"/>
            <a:ext cx="3634258" cy="23890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https://</a:t>
            </a:r>
            <a:r>
              <a:rPr lang="en-US" dirty="0" err="1"/>
              <a:t>www.fdic.gov</a:t>
            </a:r>
            <a:r>
              <a:rPr lang="en-US" dirty="0"/>
              <a:t>/bank/statistical/stats/ 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CB3506-3F88-41F9-9274-1A9BEF519D97}"/>
              </a:ext>
            </a:extLst>
          </p:cNvPr>
          <p:cNvSpPr txBox="1"/>
          <p:nvPr/>
        </p:nvSpPr>
        <p:spPr>
          <a:xfrm>
            <a:off x="359008" y="6216256"/>
            <a:ext cx="715617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Merriweather" panose="00000500000000000000" pitchFamily="2" charset="0"/>
              </a:rPr>
              <a:t>https://www.ncua.gov/analysis/credit-union-corporate-call-report-data</a:t>
            </a:r>
          </a:p>
          <a:p>
            <a:endParaRPr lang="en-US" sz="700" dirty="0">
              <a:solidFill>
                <a:schemeClr val="bg1"/>
              </a:solidFill>
              <a:latin typeface="Merriweather" panose="00000500000000000000" pitchFamily="2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Merriweather" panose="00000500000000000000" pitchFamily="2" charset="0"/>
              </a:rPr>
              <a:t>*Total CU data as of 9/30/2025.</a:t>
            </a:r>
          </a:p>
          <a:p>
            <a:endParaRPr lang="en-US" sz="1200" dirty="0">
              <a:solidFill>
                <a:schemeClr val="bg1"/>
              </a:solidFill>
              <a:latin typeface="Merriweather" panose="000005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560CEFB-E4EB-46C3-93C0-B00EB26388D5}"/>
                  </a:ext>
                </a:extLst>
              </p14:cNvPr>
              <p14:cNvContentPartPr/>
              <p14:nvPr/>
            </p14:nvContentPartPr>
            <p14:xfrm>
              <a:off x="553518" y="6526863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560CEFB-E4EB-46C3-93C0-B00EB26388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198" y="6522543"/>
                <a:ext cx="9000" cy="9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508EF8A-AD99-082A-E060-E19E5CD15A3E}"/>
              </a:ext>
            </a:extLst>
          </p:cNvPr>
          <p:cNvSpPr txBox="1"/>
          <p:nvPr/>
        </p:nvSpPr>
        <p:spPr>
          <a:xfrm>
            <a:off x="11678653" y="5386039"/>
            <a:ext cx="320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42D38A3-75B2-4819-932D-08DA4DC871CB}" type="slidenum">
              <a:rPr lang="en-US" sz="1600" smtClean="0"/>
              <a:t>4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73328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7B99D-BFAE-E649-8213-A49DA4766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Number of Commercial Banks and Branches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2E1D46-5CA4-48D6-B3B2-898DFFFFB9D0}"/>
              </a:ext>
            </a:extLst>
          </p:cNvPr>
          <p:cNvSpPr txBox="1"/>
          <p:nvPr/>
        </p:nvSpPr>
        <p:spPr>
          <a:xfrm>
            <a:off x="356616" y="5980176"/>
            <a:ext cx="3762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Merriweather" panose="00000500000000000000" pitchFamily="2" charset="0"/>
              </a:rPr>
              <a:t>https://banks.data.fdic.gov/explore/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8F02FBA-FC20-BAD5-35DD-C3ABDD907A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0171043"/>
              </p:ext>
            </p:extLst>
          </p:nvPr>
        </p:nvGraphicFramePr>
        <p:xfrm>
          <a:off x="1981200" y="1121833"/>
          <a:ext cx="7366000" cy="4614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781016C-1FE2-2564-1A63-051F93712699}"/>
              </a:ext>
            </a:extLst>
          </p:cNvPr>
          <p:cNvSpPr txBox="1"/>
          <p:nvPr/>
        </p:nvSpPr>
        <p:spPr>
          <a:xfrm>
            <a:off x="11678653" y="5386039"/>
            <a:ext cx="320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42D38A3-75B2-4819-932D-08DA4DC871CB}" type="slidenum">
              <a:rPr lang="en-US" sz="1600" smtClean="0"/>
              <a:t>5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4381989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CCC36-8C1F-4D74-8066-1D2357E82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Number of New Charters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6291F0-EF23-4CFD-984F-0703C47486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008" y="5980176"/>
            <a:ext cx="3634258" cy="238906"/>
          </a:xfrm>
        </p:spPr>
        <p:txBody>
          <a:bodyPr>
            <a:no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https://banks.data.fdic.gov/explore/</a:t>
            </a:r>
          </a:p>
          <a:p>
            <a:endParaRPr lang="en-US" sz="12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CB57034-7C82-B04B-1472-4CF509852C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3328405"/>
              </p:ext>
            </p:extLst>
          </p:nvPr>
        </p:nvGraphicFramePr>
        <p:xfrm>
          <a:off x="2032000" y="1270000"/>
          <a:ext cx="7569200" cy="421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236E33B-CDB6-333B-E382-E53E6FFB5FDB}"/>
              </a:ext>
            </a:extLst>
          </p:cNvPr>
          <p:cNvSpPr txBox="1"/>
          <p:nvPr/>
        </p:nvSpPr>
        <p:spPr>
          <a:xfrm>
            <a:off x="11678653" y="5386039"/>
            <a:ext cx="320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42D38A3-75B2-4819-932D-08DA4DC871CB}" type="slidenum">
              <a:rPr lang="en-US" sz="1600" smtClean="0"/>
              <a:t>6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2423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7B99D-BFAE-E649-8213-A49DA4766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55638"/>
            <a:ext cx="11084293" cy="1325563"/>
          </a:xfrm>
        </p:spPr>
        <p:txBody>
          <a:bodyPr>
            <a:normAutofit/>
          </a:bodyPr>
          <a:lstStyle/>
          <a:p>
            <a:r>
              <a:rPr lang="en-US" sz="4000" dirty="0"/>
              <a:t>Large Commercial Banks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38AC9C-8FE8-E640-9E76-5A1F042F92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008" y="5980176"/>
            <a:ext cx="3634258" cy="23890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https://www.federalreserve.</a:t>
            </a:r>
            <a:r>
              <a:rPr lang="en-US" sz="1700" dirty="0"/>
              <a:t>gov</a:t>
            </a:r>
            <a:r>
              <a:rPr lang="en-US" dirty="0"/>
              <a:t>/releases/lbr/current/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D37DCD2-E24B-4079-9B5B-9DC2E823D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408194"/>
              </p:ext>
            </p:extLst>
          </p:nvPr>
        </p:nvGraphicFramePr>
        <p:xfrm>
          <a:off x="1824619" y="1554865"/>
          <a:ext cx="8138160" cy="4169728"/>
        </p:xfrm>
        <a:graphic>
          <a:graphicData uri="http://schemas.openxmlformats.org/drawingml/2006/table">
            <a:tbl>
              <a:tblPr firstRow="1" firstCol="1" bandRow="1"/>
              <a:tblGrid>
                <a:gridCol w="796709">
                  <a:extLst>
                    <a:ext uri="{9D8B030D-6E8A-4147-A177-3AD203B41FA5}">
                      <a16:colId xmlns:a16="http://schemas.microsoft.com/office/drawing/2014/main" val="3416220517"/>
                    </a:ext>
                  </a:extLst>
                </a:gridCol>
                <a:gridCol w="2832704">
                  <a:extLst>
                    <a:ext uri="{9D8B030D-6E8A-4147-A177-3AD203B41FA5}">
                      <a16:colId xmlns:a16="http://schemas.microsoft.com/office/drawing/2014/main" val="347870780"/>
                    </a:ext>
                  </a:extLst>
                </a:gridCol>
                <a:gridCol w="935338">
                  <a:extLst>
                    <a:ext uri="{9D8B030D-6E8A-4147-A177-3AD203B41FA5}">
                      <a16:colId xmlns:a16="http://schemas.microsoft.com/office/drawing/2014/main" val="2600094445"/>
                    </a:ext>
                  </a:extLst>
                </a:gridCol>
                <a:gridCol w="1335464">
                  <a:extLst>
                    <a:ext uri="{9D8B030D-6E8A-4147-A177-3AD203B41FA5}">
                      <a16:colId xmlns:a16="http://schemas.microsoft.com/office/drawing/2014/main" val="1787913420"/>
                    </a:ext>
                  </a:extLst>
                </a:gridCol>
                <a:gridCol w="1163731">
                  <a:extLst>
                    <a:ext uri="{9D8B030D-6E8A-4147-A177-3AD203B41FA5}">
                      <a16:colId xmlns:a16="http://schemas.microsoft.com/office/drawing/2014/main" val="1344685083"/>
                    </a:ext>
                  </a:extLst>
                </a:gridCol>
                <a:gridCol w="1074214">
                  <a:extLst>
                    <a:ext uri="{9D8B030D-6E8A-4147-A177-3AD203B41FA5}">
                      <a16:colId xmlns:a16="http://schemas.microsoft.com/office/drawing/2014/main" val="340898957"/>
                    </a:ext>
                  </a:extLst>
                </a:gridCol>
              </a:tblGrid>
              <a:tr h="5566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Nat'l Rank 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Bank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Name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Charter 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Consol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Assets 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Domestic Branches 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Foreign Branches 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713364"/>
                  </a:ext>
                </a:extLst>
              </a:tr>
              <a:tr h="3523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JPMORGAN CHASE BK NA 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 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3.813 T 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5,021 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 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176519"/>
                  </a:ext>
                </a:extLst>
              </a:tr>
              <a:tr h="3269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BANK OF AMER NA 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 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2.651 T 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3,624 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 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177389"/>
                  </a:ext>
                </a:extLst>
              </a:tr>
              <a:tr h="3269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CITIBANK NA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 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1.844 T 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660 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109 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9069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WELLS FARGO BK NA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 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1.767 T 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4,158 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 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02821"/>
                  </a:ext>
                </a:extLst>
              </a:tr>
              <a:tr h="3269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 S BK NA 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 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679 B 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2,115 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03462"/>
                  </a:ext>
                </a:extLst>
              </a:tr>
              <a:tr h="3269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60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CAPITAL ONE NA 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 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652 B 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258 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763709"/>
                  </a:ext>
                </a:extLst>
              </a:tr>
              <a:tr h="3269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60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GOLDMAN SACHS BK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SMB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644 B 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69918"/>
                  </a:ext>
                </a:extLst>
              </a:tr>
              <a:tr h="3269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60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PNC BK NA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 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563 B 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2,300 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742514"/>
                  </a:ext>
                </a:extLst>
              </a:tr>
              <a:tr h="3269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160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TRUIST BK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SNM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535 B 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1,927 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959673"/>
                  </a:ext>
                </a:extLst>
              </a:tr>
              <a:tr h="3269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60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BANK OF NY MELLON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SMB 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366 B 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Merriweather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 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9798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5607392-EE23-9E71-AD79-426A0365DF41}"/>
              </a:ext>
            </a:extLst>
          </p:cNvPr>
          <p:cNvSpPr txBox="1"/>
          <p:nvPr/>
        </p:nvSpPr>
        <p:spPr>
          <a:xfrm>
            <a:off x="11678653" y="5386039"/>
            <a:ext cx="320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42D38A3-75B2-4819-932D-08DA4DC871CB}" type="slidenum">
              <a:rPr lang="en-US" sz="1600" smtClean="0"/>
              <a:t>7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70638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7B99D-BFAE-E649-8213-A49DA4766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Asset Size of FDIC Insured Institutions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8E716A-5AA9-467A-8807-1B4E668121CB}"/>
              </a:ext>
            </a:extLst>
          </p:cNvPr>
          <p:cNvSpPr txBox="1"/>
          <p:nvPr/>
        </p:nvSpPr>
        <p:spPr>
          <a:xfrm>
            <a:off x="356616" y="5980176"/>
            <a:ext cx="60973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Merriweather" panose="00000500000000000000" pitchFamily="2" charset="0"/>
              </a:rPr>
              <a:t>https://</a:t>
            </a:r>
            <a:r>
              <a:rPr lang="en-US" sz="1200" dirty="0" err="1">
                <a:solidFill>
                  <a:schemeClr val="bg1"/>
                </a:solidFill>
                <a:latin typeface="Merriweather" panose="00000500000000000000" pitchFamily="2" charset="0"/>
              </a:rPr>
              <a:t>fred.stlouisfed.org</a:t>
            </a:r>
            <a:r>
              <a:rPr lang="en-US" sz="1200" dirty="0">
                <a:solidFill>
                  <a:schemeClr val="bg1"/>
                </a:solidFill>
                <a:latin typeface="Merriweather" panose="00000500000000000000" pitchFamily="2" charset="0"/>
              </a:rPr>
              <a:t>/series/TLAACBW027SBOG#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2CD4BE-9DEF-908A-5CBD-8B5F5922A68D}"/>
              </a:ext>
            </a:extLst>
          </p:cNvPr>
          <p:cNvSpPr txBox="1"/>
          <p:nvPr/>
        </p:nvSpPr>
        <p:spPr>
          <a:xfrm>
            <a:off x="11678653" y="5386039"/>
            <a:ext cx="320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42D38A3-75B2-4819-932D-08DA4DC871CB}" type="slidenum">
              <a:rPr lang="en-US" sz="1600" smtClean="0"/>
              <a:t>8</a:t>
            </a:fld>
            <a:endParaRPr lang="en-US" sz="1100" dirty="0"/>
          </a:p>
        </p:txBody>
      </p:sp>
      <p:pic>
        <p:nvPicPr>
          <p:cNvPr id="5" name="Picture 4" descr="A graph showing the growth of a company&#10;&#10;AI-generated content may be incorrect.">
            <a:extLst>
              <a:ext uri="{FF2B5EF4-FFF2-40B4-BE49-F238E27FC236}">
                <a16:creationId xmlns:a16="http://schemas.microsoft.com/office/drawing/2014/main" id="{B1A6A68D-35FF-3BDD-2FC3-41664735D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1545750"/>
            <a:ext cx="10627822" cy="419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57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7B99D-BFAE-E649-8213-A49DA4766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55638"/>
            <a:ext cx="11084293" cy="1325563"/>
          </a:xfrm>
        </p:spPr>
        <p:txBody>
          <a:bodyPr/>
          <a:lstStyle/>
          <a:p>
            <a:r>
              <a:rPr lang="en-US" sz="4000" dirty="0"/>
              <a:t>Holding Company Assets </a:t>
            </a:r>
            <a:r>
              <a:rPr lang="en-US" sz="2400" dirty="0"/>
              <a:t>(as of 9/30/25)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38AC9C-8FE8-E640-9E76-5A1F042F92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008" y="5980176"/>
            <a:ext cx="4549876" cy="300308"/>
          </a:xfrm>
        </p:spPr>
        <p:txBody>
          <a:bodyPr>
            <a:noAutofit/>
          </a:bodyPr>
          <a:lstStyle/>
          <a:p>
            <a:r>
              <a:rPr lang="en-US" sz="1200" dirty="0"/>
              <a:t>https://www.ffiec.gov/npw/Institution/TopHoldings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18EAE05-1911-40C6-80DA-4E502491E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246885"/>
              </p:ext>
            </p:extLst>
          </p:nvPr>
        </p:nvGraphicFramePr>
        <p:xfrm>
          <a:off x="1106092" y="1681162"/>
          <a:ext cx="9235440" cy="39359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126">
                  <a:extLst>
                    <a:ext uri="{9D8B030D-6E8A-4147-A177-3AD203B41FA5}">
                      <a16:colId xmlns:a16="http://schemas.microsoft.com/office/drawing/2014/main" val="2328520034"/>
                    </a:ext>
                  </a:extLst>
                </a:gridCol>
                <a:gridCol w="4433011">
                  <a:extLst>
                    <a:ext uri="{9D8B030D-6E8A-4147-A177-3AD203B41FA5}">
                      <a16:colId xmlns:a16="http://schemas.microsoft.com/office/drawing/2014/main" val="1658073903"/>
                    </a:ext>
                  </a:extLst>
                </a:gridCol>
                <a:gridCol w="2293468">
                  <a:extLst>
                    <a:ext uri="{9D8B030D-6E8A-4147-A177-3AD203B41FA5}">
                      <a16:colId xmlns:a16="http://schemas.microsoft.com/office/drawing/2014/main" val="3302786276"/>
                    </a:ext>
                  </a:extLst>
                </a:gridCol>
                <a:gridCol w="1954835">
                  <a:extLst>
                    <a:ext uri="{9D8B030D-6E8A-4147-A177-3AD203B41FA5}">
                      <a16:colId xmlns:a16="http://schemas.microsoft.com/office/drawing/2014/main" val="3572303501"/>
                    </a:ext>
                  </a:extLst>
                </a:gridCol>
              </a:tblGrid>
              <a:tr h="3460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Merriweather" panose="00000500000000000000" pitchFamily="2" charset="0"/>
                        </a:rPr>
                        <a:t>Rank</a:t>
                      </a:r>
                      <a:endParaRPr lang="en-US" sz="1600" b="1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Merriweather" panose="00000500000000000000" pitchFamily="2" charset="0"/>
                        </a:rPr>
                        <a:t>Institution Name</a:t>
                      </a:r>
                      <a:endParaRPr lang="en-US" sz="1600" b="1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Merriweather" panose="00000500000000000000" pitchFamily="2" charset="0"/>
                        </a:rPr>
                        <a:t>Location</a:t>
                      </a:r>
                      <a:endParaRPr lang="en-US" sz="1600" b="1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Merriweather" panose="00000500000000000000" pitchFamily="2" charset="0"/>
                        </a:rPr>
                        <a:t>Total Assets</a:t>
                      </a:r>
                      <a:endParaRPr lang="en-US" sz="1600" b="1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439933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Merriweather" panose="00000500000000000000" pitchFamily="2" charset="0"/>
                        </a:rPr>
                        <a:t>1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Merriweather" panose="00000500000000000000" pitchFamily="2" charset="0"/>
                        </a:rPr>
                        <a:t>JPMORGAN CHASE &amp; CO.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Merriweather" panose="00000500000000000000" pitchFamily="2" charset="0"/>
                        </a:rPr>
                        <a:t>NEW YORK, NY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Merriweather" panose="00000500000000000000" pitchFamily="2" charset="0"/>
                        </a:rPr>
                        <a:t>$4,560,205,000 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287273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Merriweather" panose="00000500000000000000" pitchFamily="2" charset="0"/>
                        </a:rPr>
                        <a:t>2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Merriweather" panose="00000500000000000000" pitchFamily="2" charset="0"/>
                        </a:rPr>
                        <a:t>BANK OF AMERICA CORPORATION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Merriweather" panose="00000500000000000000" pitchFamily="2" charset="0"/>
                        </a:rPr>
                        <a:t>CHARLOTTE, NC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Merriweather" panose="00000500000000000000" pitchFamily="2" charset="0"/>
                        </a:rPr>
                        <a:t>$3,403,716,000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075653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Merriweather" panose="00000500000000000000" pitchFamily="2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Merriweather" panose="00000500000000000000" pitchFamily="2" charset="0"/>
                          <a:ea typeface="+mn-ea"/>
                          <a:cs typeface="+mn-cs"/>
                        </a:rPr>
                        <a:t>CITIGROUP INC.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Merriweather" panose="00000500000000000000" pitchFamily="2" charset="0"/>
                          <a:ea typeface="+mn-ea"/>
                          <a:cs typeface="+mn-cs"/>
                        </a:rPr>
                        <a:t>NEW YORK, NY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Merriweather" panose="00000500000000000000" pitchFamily="2" charset="0"/>
                          <a:ea typeface="+mn-ea"/>
                          <a:cs typeface="+mn-cs"/>
                        </a:rPr>
                        <a:t>$2,642,475,000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575458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Merriweather" panose="00000500000000000000" pitchFamily="2" charset="0"/>
                        </a:rPr>
                        <a:t>4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Merriweather" panose="00000500000000000000" pitchFamily="2" charset="0"/>
                        </a:rPr>
                        <a:t>WELLS FARGO &amp; COMPANY 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Merriweather" panose="00000500000000000000" pitchFamily="2" charset="0"/>
                        </a:rPr>
                        <a:t>SAN FRANCISCO, CA 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Merriweather" panose="00000500000000000000" pitchFamily="2" charset="0"/>
                        </a:rPr>
                        <a:t>$2,062,977,000 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878635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Merriweather" panose="00000500000000000000" pitchFamily="2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Merriweather" panose="00000500000000000000" pitchFamily="2" charset="0"/>
                          <a:ea typeface="+mn-ea"/>
                          <a:cs typeface="+mn-cs"/>
                        </a:rPr>
                        <a:t>GOLDMAN SACHS GROUP, INC., THE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Merriweather" panose="00000500000000000000" pitchFamily="2" charset="0"/>
                          <a:ea typeface="+mn-ea"/>
                          <a:cs typeface="+mn-cs"/>
                        </a:rPr>
                        <a:t>NEW YORK, NY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Merriweather" panose="00000500000000000000" pitchFamily="2" charset="0"/>
                          <a:ea typeface="+mn-ea"/>
                          <a:cs typeface="+mn-cs"/>
                        </a:rPr>
                        <a:t>$1,807,982,000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42014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Merriweather" panose="00000500000000000000" pitchFamily="2" charset="0"/>
                        </a:rPr>
                        <a:t>6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Merriweather" panose="00000500000000000000" pitchFamily="2" charset="0"/>
                        </a:rPr>
                        <a:t>MORGAN STANLEY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Merriweather" panose="00000500000000000000" pitchFamily="2" charset="0"/>
                        </a:rPr>
                        <a:t>NEW YORK, NY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Merriweather" panose="00000500000000000000" pitchFamily="2" charset="0"/>
                        </a:rPr>
                        <a:t>$1,364,806,000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653116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Merriweather" panose="00000500000000000000" pitchFamily="2" charset="0"/>
                        </a:rPr>
                        <a:t>7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Merriweather" panose="00000500000000000000" pitchFamily="2" charset="0"/>
                        </a:rPr>
                        <a:t>U.S. BANCORP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Merriweather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MINNEAPOLIS, MN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Merriweather" panose="00000500000000000000" pitchFamily="2" charset="0"/>
                        </a:rPr>
                        <a:t>$695,357,000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852348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Merriweather" panose="00000500000000000000" pitchFamily="2" charset="0"/>
                        </a:rPr>
                        <a:t>8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Merriweather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CAPITAL ONE FINANCIAL CORPORATION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Merriweather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MCLEAN, VA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Merriweather" panose="00000500000000000000" pitchFamily="2" charset="0"/>
                        </a:rPr>
                        <a:t>$661,876,810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47369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Merriweather" panose="00000500000000000000" pitchFamily="2" charset="0"/>
                        </a:rPr>
                        <a:t>9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Merriweather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PNC FINANCIAL SERVICES GROUP, INC., THE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Merriweather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PITTSBURGH, PA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Merriweather" panose="00000500000000000000" pitchFamily="2" charset="0"/>
                        </a:rPr>
                        <a:t>$568,770,103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386589"/>
                  </a:ext>
                </a:extLst>
              </a:tr>
              <a:tr h="3040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Merriweather" panose="00000500000000000000" pitchFamily="2" charset="0"/>
                        </a:rPr>
                        <a:t>10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Merriweather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TRUIST FINANCIAL CORPORATION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Merriweather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CHARLOTTE, NC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Merriweather" panose="00000500000000000000" pitchFamily="2" charset="0"/>
                        </a:rPr>
                        <a:t>$543,851,000</a:t>
                      </a:r>
                      <a:endParaRPr lang="en-US" sz="16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47922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5A2A862-EDF0-8812-C6CA-DBA79B0CA053}"/>
              </a:ext>
            </a:extLst>
          </p:cNvPr>
          <p:cNvSpPr txBox="1"/>
          <p:nvPr/>
        </p:nvSpPr>
        <p:spPr>
          <a:xfrm>
            <a:off x="11678653" y="5386039"/>
            <a:ext cx="320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42D38A3-75B2-4819-932D-08DA4DC871CB}" type="slidenum">
              <a:rPr lang="en-US" sz="1600" smtClean="0"/>
              <a:t>9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13994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chool of Law Brand">
      <a:dk1>
        <a:srgbClr val="000000"/>
      </a:dk1>
      <a:lt1>
        <a:srgbClr val="FFFFFF"/>
      </a:lt1>
      <a:dk2>
        <a:srgbClr val="4B9CD3"/>
      </a:dk2>
      <a:lt2>
        <a:srgbClr val="E7E6E6"/>
      </a:lt2>
      <a:accent1>
        <a:srgbClr val="952E46"/>
      </a:accent1>
      <a:accent2>
        <a:srgbClr val="003A5D"/>
      </a:accent2>
      <a:accent3>
        <a:srgbClr val="3F2B56"/>
      </a:accent3>
      <a:accent4>
        <a:srgbClr val="FFC000"/>
      </a:accent4>
      <a:accent5>
        <a:srgbClr val="5B9BD5"/>
      </a:accent5>
      <a:accent6>
        <a:srgbClr val="E2E2DC"/>
      </a:accent6>
      <a:hlink>
        <a:srgbClr val="007FAE"/>
      </a:hlink>
      <a:folHlink>
        <a:srgbClr val="003A5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C-Law-Powerpoint-Template" id="{1BD3649A-C06D-49FD-B3FA-48B033B8AC00}" vid="{05BD8AFB-E6F4-41DB-A0CF-F969ED62D8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unclawpowerpointtemplate</Template>
  <TotalTime>11338</TotalTime>
  <Words>2268</Words>
  <Application>Microsoft Office PowerPoint</Application>
  <PresentationFormat>Widescreen</PresentationFormat>
  <Paragraphs>348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Calibri Light</vt:lpstr>
      <vt:lpstr>Courier New</vt:lpstr>
      <vt:lpstr>Merriweather</vt:lpstr>
      <vt:lpstr>Open Sans</vt:lpstr>
      <vt:lpstr>Open Sans Light</vt:lpstr>
      <vt:lpstr>Symbol</vt:lpstr>
      <vt:lpstr>Times New Roman</vt:lpstr>
      <vt:lpstr>Wingdings</vt:lpstr>
      <vt:lpstr>Office Theme</vt:lpstr>
      <vt:lpstr>The ABCs of Banking Law  Industry Structure, the Dual Banking System, and Regulatory Themes   Lissa L. Broome Burton Craige Distinguished Professor Director, Center for Banking and Finance </vt:lpstr>
      <vt:lpstr>Center for Banking and Finance</vt:lpstr>
      <vt:lpstr>Director Development Initiative (DDI)</vt:lpstr>
      <vt:lpstr>Depository Institutions (as of 12/31/25)</vt:lpstr>
      <vt:lpstr>Number of Commercial Banks and Branches</vt:lpstr>
      <vt:lpstr>Number of New Charters</vt:lpstr>
      <vt:lpstr>Large Commercial Banks</vt:lpstr>
      <vt:lpstr>Asset Size of FDIC Insured Institutions</vt:lpstr>
      <vt:lpstr>Holding Company Assets (as of 9/30/25)</vt:lpstr>
      <vt:lpstr>Dual Banking System (as of 12/31/25)</vt:lpstr>
      <vt:lpstr>Charter Choice – National or State</vt:lpstr>
      <vt:lpstr>Evolution of Preemption of State Laws by the NBA Before Dodd-Frank</vt:lpstr>
      <vt:lpstr>Evolution of Preemption of State Laws by the NBA After Dodd-Frank</vt:lpstr>
      <vt:lpstr>Evolution of Preemption of State Laws by the NBA After Dodd-Frank</vt:lpstr>
      <vt:lpstr>Fintechs</vt:lpstr>
      <vt:lpstr>Fintechs versus Banking as a Service (BaaS) </vt:lpstr>
      <vt:lpstr>Attraction of Bank Charter for Fintechs</vt:lpstr>
      <vt:lpstr>Bank Charter Options for Fintechs </vt:lpstr>
      <vt:lpstr>Bank Charter Options for Fintechs </vt:lpstr>
      <vt:lpstr>Bank Charter Options for Fintechs</vt:lpstr>
      <vt:lpstr>Bank Charter Options for Fintechs </vt:lpstr>
      <vt:lpstr>Bank Charter Options for Fintechs </vt:lpstr>
      <vt:lpstr>OCC Proposed Rule for Permitted Payment Stablecoin Issuers (PPSIs) </vt:lpstr>
      <vt:lpstr>Statutory and Regulatory Themes</vt:lpstr>
      <vt:lpstr>Predicates for Most Major Banking Legislation</vt:lpstr>
      <vt:lpstr>Regulatory Outlook 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Dela Rosa, Jennifer Racquel</dc:creator>
  <cp:lastModifiedBy>De La Rosa, Jennifer</cp:lastModifiedBy>
  <cp:revision>94</cp:revision>
  <cp:lastPrinted>2022-02-25T15:01:58Z</cp:lastPrinted>
  <dcterms:created xsi:type="dcterms:W3CDTF">2020-01-15T15:53:09Z</dcterms:created>
  <dcterms:modified xsi:type="dcterms:W3CDTF">2026-03-19T17:44:42Z</dcterms:modified>
</cp:coreProperties>
</file>